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4" r:id="rId6"/>
    <p:sldId id="265" r:id="rId7"/>
    <p:sldId id="266" r:id="rId8"/>
    <p:sldId id="260" r:id="rId9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6"/>
    <p:restoredTop sz="94595"/>
  </p:normalViewPr>
  <p:slideViewPr>
    <p:cSldViewPr>
      <p:cViewPr varScale="1">
        <p:scale>
          <a:sx n="69" d="100"/>
          <a:sy n="69" d="100"/>
        </p:scale>
        <p:origin x="141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DDC3-CCF0-4D31-9199-1732141C4F6E}" type="datetimeFigureOut">
              <a:rPr lang="sv-FI" smtClean="0"/>
              <a:t>21.08.2018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8B25-2E20-45DE-8980-0CEF4366B1F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46372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DDC3-CCF0-4D31-9199-1732141C4F6E}" type="datetimeFigureOut">
              <a:rPr lang="sv-FI" smtClean="0"/>
              <a:t>21.08.2018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8B25-2E20-45DE-8980-0CEF4366B1F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3130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DDC3-CCF0-4D31-9199-1732141C4F6E}" type="datetimeFigureOut">
              <a:rPr lang="sv-FI" smtClean="0"/>
              <a:t>21.08.2018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8B25-2E20-45DE-8980-0CEF4366B1F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553190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DDC3-CCF0-4D31-9199-1732141C4F6E}" type="datetimeFigureOut">
              <a:rPr lang="sv-FI" smtClean="0"/>
              <a:t>21.08.2018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8B25-2E20-45DE-8980-0CEF4366B1F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14517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DDC3-CCF0-4D31-9199-1732141C4F6E}" type="datetimeFigureOut">
              <a:rPr lang="sv-FI" smtClean="0"/>
              <a:t>21.08.2018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8B25-2E20-45DE-8980-0CEF4366B1F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195467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DDC3-CCF0-4D31-9199-1732141C4F6E}" type="datetimeFigureOut">
              <a:rPr lang="sv-FI" smtClean="0"/>
              <a:t>21.08.2018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8B25-2E20-45DE-8980-0CEF4366B1F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69655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DDC3-CCF0-4D31-9199-1732141C4F6E}" type="datetimeFigureOut">
              <a:rPr lang="sv-FI" smtClean="0"/>
              <a:t>21.08.2018</a:t>
            </a:fld>
            <a:endParaRPr lang="sv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8B25-2E20-45DE-8980-0CEF4366B1F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083844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DDC3-CCF0-4D31-9199-1732141C4F6E}" type="datetimeFigureOut">
              <a:rPr lang="sv-FI" smtClean="0"/>
              <a:t>21.08.2018</a:t>
            </a:fld>
            <a:endParaRPr lang="sv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8B25-2E20-45DE-8980-0CEF4366B1F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09758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DDC3-CCF0-4D31-9199-1732141C4F6E}" type="datetimeFigureOut">
              <a:rPr lang="sv-FI" smtClean="0"/>
              <a:t>21.08.2018</a:t>
            </a:fld>
            <a:endParaRPr lang="sv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8B25-2E20-45DE-8980-0CEF4366B1F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02645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DDC3-CCF0-4D31-9199-1732141C4F6E}" type="datetimeFigureOut">
              <a:rPr lang="sv-FI" smtClean="0"/>
              <a:t>21.08.2018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8B25-2E20-45DE-8980-0CEF4366B1F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4658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DDC3-CCF0-4D31-9199-1732141C4F6E}" type="datetimeFigureOut">
              <a:rPr lang="sv-FI" smtClean="0"/>
              <a:t>21.08.2018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8B25-2E20-45DE-8980-0CEF4366B1F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795971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DDDC3-CCF0-4D31-9199-1732141C4F6E}" type="datetimeFigureOut">
              <a:rPr lang="sv-FI" smtClean="0"/>
              <a:t>21.08.2018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38B25-2E20-45DE-8980-0CEF4366B1F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99234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err="1"/>
              <a:t>Rounding</a:t>
            </a:r>
            <a:r>
              <a:rPr lang="sv-FI" dirty="0"/>
              <a:t>:</a:t>
            </a:r>
          </a:p>
          <a:p>
            <a:pPr lvl="1"/>
            <a:r>
              <a:rPr lang="sv-FI" b="1" dirty="0"/>
              <a:t>Never </a:t>
            </a:r>
            <a:r>
              <a:rPr lang="sv-FI" dirty="0"/>
              <a:t>round </a:t>
            </a:r>
            <a:r>
              <a:rPr lang="sv-FI" dirty="0" err="1"/>
              <a:t>before</a:t>
            </a:r>
            <a:r>
              <a:rPr lang="sv-FI" dirty="0"/>
              <a:t> </a:t>
            </a:r>
            <a:r>
              <a:rPr lang="sv-FI" dirty="0" err="1"/>
              <a:t>you</a:t>
            </a:r>
            <a:r>
              <a:rPr lang="sv-FI" dirty="0"/>
              <a:t> get </a:t>
            </a:r>
            <a:r>
              <a:rPr lang="sv-FI" dirty="0" err="1"/>
              <a:t>your</a:t>
            </a:r>
            <a:r>
              <a:rPr lang="sv-FI" dirty="0"/>
              <a:t> final </a:t>
            </a:r>
            <a:r>
              <a:rPr lang="sv-FI" dirty="0" err="1"/>
              <a:t>answer</a:t>
            </a:r>
            <a:r>
              <a:rPr lang="sv-FI" dirty="0"/>
              <a:t>!</a:t>
            </a:r>
          </a:p>
          <a:p>
            <a:pPr lvl="1"/>
            <a:r>
              <a:rPr lang="sv-FI" b="1" dirty="0"/>
              <a:t>Always</a:t>
            </a:r>
            <a:r>
              <a:rPr lang="sv-FI" dirty="0"/>
              <a:t> round </a:t>
            </a:r>
            <a:r>
              <a:rPr lang="sv-FI" dirty="0" err="1"/>
              <a:t>your</a:t>
            </a:r>
            <a:r>
              <a:rPr lang="sv-FI" dirty="0"/>
              <a:t> final </a:t>
            </a:r>
            <a:r>
              <a:rPr lang="sv-FI" dirty="0" err="1"/>
              <a:t>answer</a:t>
            </a:r>
            <a:r>
              <a:rPr lang="sv-FI" dirty="0"/>
              <a:t>!</a:t>
            </a:r>
          </a:p>
          <a:p>
            <a:pPr lvl="1"/>
            <a:r>
              <a:rPr lang="sv-FI" dirty="0"/>
              <a:t>Round </a:t>
            </a:r>
            <a:r>
              <a:rPr lang="sv-FI" dirty="0" err="1"/>
              <a:t>according</a:t>
            </a:r>
            <a:r>
              <a:rPr lang="sv-FI" dirty="0"/>
              <a:t> to </a:t>
            </a:r>
            <a:r>
              <a:rPr lang="sv-FI" b="1" dirty="0" err="1"/>
              <a:t>weakest</a:t>
            </a:r>
            <a:r>
              <a:rPr lang="sv-FI" b="1" dirty="0"/>
              <a:t> </a:t>
            </a:r>
            <a:r>
              <a:rPr lang="sv-FI" b="1" dirty="0" err="1"/>
              <a:t>link</a:t>
            </a:r>
            <a:r>
              <a:rPr lang="sv-FI" b="1" dirty="0"/>
              <a:t> </a:t>
            </a:r>
            <a:r>
              <a:rPr lang="sv-FI" b="1" dirty="0" err="1"/>
              <a:t>of</a:t>
            </a:r>
            <a:r>
              <a:rPr lang="sv-FI" b="1" dirty="0"/>
              <a:t> input</a:t>
            </a:r>
          </a:p>
          <a:p>
            <a:pPr lvl="2"/>
            <a:r>
              <a:rPr lang="sv-FI" dirty="0" err="1"/>
              <a:t>Mult</a:t>
            </a:r>
            <a:r>
              <a:rPr lang="sv-FI" dirty="0"/>
              <a:t>/div: </a:t>
            </a:r>
            <a:r>
              <a:rPr lang="sv-FI" dirty="0" err="1"/>
              <a:t>number</a:t>
            </a:r>
            <a:r>
              <a:rPr lang="sv-FI" dirty="0"/>
              <a:t> </a:t>
            </a:r>
            <a:r>
              <a:rPr lang="sv-FI" dirty="0" err="1"/>
              <a:t>of</a:t>
            </a:r>
            <a:r>
              <a:rPr lang="sv-FI" dirty="0"/>
              <a:t> </a:t>
            </a:r>
            <a:r>
              <a:rPr lang="sv-FI" b="1" dirty="0" err="1"/>
              <a:t>significant</a:t>
            </a:r>
            <a:r>
              <a:rPr lang="sv-FI" b="1" dirty="0"/>
              <a:t> </a:t>
            </a:r>
            <a:r>
              <a:rPr lang="sv-FI" b="1" dirty="0" err="1"/>
              <a:t>figures</a:t>
            </a:r>
            <a:endParaRPr lang="sv-FI" b="1" dirty="0"/>
          </a:p>
          <a:p>
            <a:pPr lvl="2"/>
            <a:r>
              <a:rPr lang="sv-FI" dirty="0"/>
              <a:t>(</a:t>
            </a:r>
            <a:r>
              <a:rPr lang="sv-FI" dirty="0" err="1"/>
              <a:t>Add</a:t>
            </a:r>
            <a:r>
              <a:rPr lang="sv-FI" dirty="0"/>
              <a:t>/</a:t>
            </a:r>
            <a:r>
              <a:rPr lang="sv-FI" dirty="0" err="1"/>
              <a:t>sub</a:t>
            </a:r>
            <a:r>
              <a:rPr lang="sv-FI" dirty="0"/>
              <a:t>: </a:t>
            </a:r>
            <a:r>
              <a:rPr lang="sv-FI" dirty="0" err="1"/>
              <a:t>least</a:t>
            </a:r>
            <a:r>
              <a:rPr lang="sv-FI" dirty="0"/>
              <a:t> </a:t>
            </a:r>
            <a:r>
              <a:rPr lang="sv-FI" dirty="0" err="1"/>
              <a:t>number</a:t>
            </a:r>
            <a:r>
              <a:rPr lang="sv-FI" dirty="0"/>
              <a:t> </a:t>
            </a:r>
            <a:r>
              <a:rPr lang="sv-FI" dirty="0" err="1"/>
              <a:t>of</a:t>
            </a:r>
            <a:r>
              <a:rPr lang="sv-FI" dirty="0"/>
              <a:t> decimal </a:t>
            </a:r>
            <a:r>
              <a:rPr lang="sv-FI" dirty="0" err="1"/>
              <a:t>places</a:t>
            </a:r>
            <a:r>
              <a:rPr lang="sv-FI" dirty="0"/>
              <a:t>)</a:t>
            </a:r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402088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v-FI" dirty="0" smtClean="0"/>
              <a:t>1.2 </a:t>
            </a:r>
            <a:r>
              <a:rPr lang="sv-FI" dirty="0" err="1" smtClean="0"/>
              <a:t>Uncertainties</a:t>
            </a:r>
            <a:r>
              <a:rPr lang="sv-FI" dirty="0" smtClean="0"/>
              <a:t> and </a:t>
            </a:r>
            <a:r>
              <a:rPr lang="sv-FI" dirty="0" err="1" smtClean="0"/>
              <a:t>errors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FI" b="1" dirty="0" err="1" smtClean="0"/>
              <a:t>Systematic</a:t>
            </a:r>
            <a:r>
              <a:rPr lang="sv-FI" dirty="0" smtClean="0"/>
              <a:t> </a:t>
            </a:r>
            <a:r>
              <a:rPr lang="sv-FI" dirty="0" err="1" smtClean="0"/>
              <a:t>errors</a:t>
            </a:r>
            <a:endParaRPr lang="sv-FI" dirty="0" smtClean="0"/>
          </a:p>
          <a:p>
            <a:pPr lvl="1"/>
            <a:r>
              <a:rPr lang="sv-FI" dirty="0" err="1" smtClean="0"/>
              <a:t>Due</a:t>
            </a:r>
            <a:r>
              <a:rPr lang="sv-FI" dirty="0" smtClean="0"/>
              <a:t> to </a:t>
            </a:r>
            <a:r>
              <a:rPr lang="sv-FI" dirty="0" err="1" smtClean="0"/>
              <a:t>some</a:t>
            </a:r>
            <a:r>
              <a:rPr lang="sv-FI" dirty="0" smtClean="0"/>
              <a:t> </a:t>
            </a:r>
            <a:r>
              <a:rPr lang="sv-FI" b="1" dirty="0" err="1" smtClean="0"/>
              <a:t>miscalibration</a:t>
            </a:r>
            <a:r>
              <a:rPr lang="sv-FI" dirty="0" smtClean="0"/>
              <a:t> of the instrument OR </a:t>
            </a:r>
            <a:r>
              <a:rPr lang="sv-FI" b="1" dirty="0" err="1" smtClean="0"/>
              <a:t>consistent</a:t>
            </a:r>
            <a:r>
              <a:rPr lang="sv-FI" b="1" dirty="0" smtClean="0"/>
              <a:t> </a:t>
            </a:r>
            <a:r>
              <a:rPr lang="sv-FI" b="1" dirty="0" err="1" smtClean="0"/>
              <a:t>misuse</a:t>
            </a:r>
            <a:r>
              <a:rPr lang="sv-FI" b="1" dirty="0" smtClean="0"/>
              <a:t> </a:t>
            </a:r>
            <a:r>
              <a:rPr lang="sv-FI" dirty="0" smtClean="0"/>
              <a:t>by operator</a:t>
            </a:r>
          </a:p>
          <a:p>
            <a:pPr lvl="1"/>
            <a:r>
              <a:rPr lang="sv-FI" dirty="0" smtClean="0"/>
              <a:t>Check with </a:t>
            </a:r>
            <a:r>
              <a:rPr lang="sv-FI" dirty="0" err="1" smtClean="0"/>
              <a:t>other</a:t>
            </a:r>
            <a:r>
              <a:rPr lang="sv-FI" dirty="0" smtClean="0"/>
              <a:t> instruments and </a:t>
            </a:r>
            <a:r>
              <a:rPr lang="sv-FI" dirty="0" err="1" smtClean="0"/>
              <a:t>other</a:t>
            </a:r>
            <a:r>
              <a:rPr lang="sv-FI" dirty="0" smtClean="0"/>
              <a:t> operators!</a:t>
            </a:r>
          </a:p>
          <a:p>
            <a:r>
              <a:rPr lang="sv-FI" b="1" dirty="0" err="1" smtClean="0"/>
              <a:t>Random</a:t>
            </a:r>
            <a:r>
              <a:rPr lang="sv-FI" dirty="0" smtClean="0"/>
              <a:t> </a:t>
            </a:r>
            <a:r>
              <a:rPr lang="sv-FI" dirty="0" err="1" smtClean="0"/>
              <a:t>errors</a:t>
            </a:r>
            <a:endParaRPr lang="sv-FI" dirty="0" smtClean="0"/>
          </a:p>
          <a:p>
            <a:pPr lvl="1"/>
            <a:r>
              <a:rPr lang="sv-FI" dirty="0" smtClean="0"/>
              <a:t>Real </a:t>
            </a:r>
            <a:r>
              <a:rPr lang="sv-FI" dirty="0" err="1" smtClean="0"/>
              <a:t>measurements</a:t>
            </a:r>
            <a:r>
              <a:rPr lang="sv-FI" dirty="0" smtClean="0"/>
              <a:t> </a:t>
            </a:r>
            <a:r>
              <a:rPr lang="sv-FI" dirty="0" err="1" smtClean="0"/>
              <a:t>always</a:t>
            </a:r>
            <a:r>
              <a:rPr lang="sv-FI" dirty="0" smtClean="0"/>
              <a:t> </a:t>
            </a:r>
            <a:r>
              <a:rPr lang="sv-FI" b="1" dirty="0" err="1" smtClean="0"/>
              <a:t>fluctuate</a:t>
            </a:r>
            <a:r>
              <a:rPr lang="sv-FI" dirty="0" smtClean="0"/>
              <a:t> </a:t>
            </a:r>
            <a:r>
              <a:rPr lang="sv-FI" dirty="0" err="1" smtClean="0"/>
              <a:t>around</a:t>
            </a:r>
            <a:r>
              <a:rPr lang="sv-FI" dirty="0" smtClean="0"/>
              <a:t> the ”</a:t>
            </a:r>
            <a:r>
              <a:rPr lang="sv-FI" dirty="0" err="1" smtClean="0"/>
              <a:t>actual</a:t>
            </a:r>
            <a:r>
              <a:rPr lang="sv-FI" dirty="0" smtClean="0"/>
              <a:t>” </a:t>
            </a:r>
            <a:r>
              <a:rPr lang="sv-FI" dirty="0" err="1" smtClean="0"/>
              <a:t>value</a:t>
            </a:r>
            <a:r>
              <a:rPr lang="sv-FI" dirty="0" smtClean="0"/>
              <a:t> </a:t>
            </a:r>
          </a:p>
          <a:p>
            <a:pPr lvl="1"/>
            <a:r>
              <a:rPr lang="sv-FI" dirty="0" err="1" smtClean="0"/>
              <a:t>Random</a:t>
            </a:r>
            <a:r>
              <a:rPr lang="sv-FI" dirty="0" smtClean="0"/>
              <a:t> </a:t>
            </a:r>
            <a:r>
              <a:rPr lang="sv-FI" dirty="0" err="1" smtClean="0"/>
              <a:t>errors</a:t>
            </a:r>
            <a:r>
              <a:rPr lang="sv-FI" dirty="0" smtClean="0"/>
              <a:t> </a:t>
            </a:r>
            <a:r>
              <a:rPr lang="sv-FI" dirty="0" err="1" smtClean="0"/>
              <a:t>can</a:t>
            </a:r>
            <a:r>
              <a:rPr lang="sv-FI" dirty="0" smtClean="0"/>
              <a:t> be </a:t>
            </a:r>
            <a:r>
              <a:rPr lang="sv-FI" dirty="0" err="1" smtClean="0"/>
              <a:t>reduced</a:t>
            </a:r>
            <a:r>
              <a:rPr lang="sv-FI" dirty="0" smtClean="0"/>
              <a:t> by </a:t>
            </a:r>
            <a:r>
              <a:rPr lang="sv-FI" b="1" dirty="0" err="1" smtClean="0"/>
              <a:t>repeated</a:t>
            </a:r>
            <a:r>
              <a:rPr lang="sv-FI" b="1" dirty="0" smtClean="0"/>
              <a:t> </a:t>
            </a:r>
            <a:r>
              <a:rPr lang="sv-FI" b="1" dirty="0" err="1" smtClean="0"/>
              <a:t>measurements</a:t>
            </a:r>
            <a:endParaRPr lang="sv-FI" b="1" dirty="0" smtClean="0"/>
          </a:p>
          <a:p>
            <a:pPr lvl="1"/>
            <a:r>
              <a:rPr lang="sv-FI" b="1" dirty="0"/>
              <a:t>Reading </a:t>
            </a:r>
            <a:r>
              <a:rPr lang="sv-FI" b="1" dirty="0" err="1" smtClean="0"/>
              <a:t>errors</a:t>
            </a:r>
            <a:r>
              <a:rPr lang="sv-FI" b="1" dirty="0" smtClean="0"/>
              <a:t> </a:t>
            </a:r>
            <a:r>
              <a:rPr lang="sv-FI" dirty="0" smtClean="0"/>
              <a:t>are a special </a:t>
            </a:r>
            <a:r>
              <a:rPr lang="sv-FI" dirty="0" err="1" smtClean="0"/>
              <a:t>case</a:t>
            </a:r>
            <a:r>
              <a:rPr lang="sv-FI" dirty="0" smtClean="0"/>
              <a:t>, </a:t>
            </a:r>
            <a:r>
              <a:rPr lang="sv-FI" dirty="0" err="1" smtClean="0"/>
              <a:t>usually</a:t>
            </a:r>
            <a:r>
              <a:rPr lang="sv-FI" dirty="0" smtClean="0"/>
              <a:t> taken as </a:t>
            </a:r>
            <a:r>
              <a:rPr lang="sv-FI" dirty="0" err="1" smtClean="0"/>
              <a:t>half</a:t>
            </a:r>
            <a:r>
              <a:rPr lang="sv-FI" dirty="0" smtClean="0"/>
              <a:t> the minimum </a:t>
            </a:r>
            <a:r>
              <a:rPr lang="sv-FI" dirty="0" err="1" smtClean="0"/>
              <a:t>reading</a:t>
            </a:r>
            <a:r>
              <a:rPr lang="sv-FI" dirty="0" smtClean="0"/>
              <a:t> of the instrument</a:t>
            </a:r>
            <a:endParaRPr lang="sv-FI" b="1" dirty="0" smtClean="0"/>
          </a:p>
          <a:p>
            <a:pPr lvl="1"/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977232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60648"/>
            <a:ext cx="8892480" cy="1656184"/>
          </a:xfrm>
        </p:spPr>
        <p:txBody>
          <a:bodyPr>
            <a:normAutofit fontScale="85000" lnSpcReduction="10000"/>
          </a:bodyPr>
          <a:lstStyle/>
          <a:p>
            <a:r>
              <a:rPr lang="sv-FI" dirty="0" err="1" smtClean="0"/>
              <a:t>Measurements</a:t>
            </a:r>
            <a:r>
              <a:rPr lang="sv-FI" dirty="0" smtClean="0"/>
              <a:t> are </a:t>
            </a:r>
            <a:r>
              <a:rPr lang="sv-FI" b="1" dirty="0" err="1" smtClean="0"/>
              <a:t>accurate</a:t>
            </a:r>
            <a:r>
              <a:rPr lang="sv-FI" dirty="0" smtClean="0"/>
              <a:t> </a:t>
            </a:r>
            <a:r>
              <a:rPr lang="sv-FI" dirty="0" err="1" smtClean="0"/>
              <a:t>if</a:t>
            </a:r>
            <a:r>
              <a:rPr lang="sv-FI" dirty="0" smtClean="0"/>
              <a:t> the </a:t>
            </a:r>
            <a:r>
              <a:rPr lang="sv-FI" b="1" dirty="0" err="1" smtClean="0"/>
              <a:t>systematic</a:t>
            </a:r>
            <a:r>
              <a:rPr lang="sv-FI" dirty="0" smtClean="0"/>
              <a:t> </a:t>
            </a:r>
            <a:r>
              <a:rPr lang="sv-FI" dirty="0" err="1" smtClean="0"/>
              <a:t>error</a:t>
            </a:r>
            <a:r>
              <a:rPr lang="sv-FI" dirty="0" smtClean="0"/>
              <a:t> is small</a:t>
            </a:r>
          </a:p>
          <a:p>
            <a:r>
              <a:rPr lang="sv-FI" dirty="0" err="1" smtClean="0"/>
              <a:t>Measurents</a:t>
            </a:r>
            <a:r>
              <a:rPr lang="sv-FI" dirty="0" smtClean="0"/>
              <a:t> are </a:t>
            </a:r>
            <a:r>
              <a:rPr lang="sv-FI" b="1" dirty="0" smtClean="0"/>
              <a:t>precise</a:t>
            </a:r>
            <a:r>
              <a:rPr lang="sv-FI" dirty="0" smtClean="0"/>
              <a:t> </a:t>
            </a:r>
            <a:r>
              <a:rPr lang="sv-FI" dirty="0" err="1" smtClean="0"/>
              <a:t>if</a:t>
            </a:r>
            <a:r>
              <a:rPr lang="sv-FI" dirty="0" smtClean="0"/>
              <a:t> the </a:t>
            </a:r>
            <a:r>
              <a:rPr lang="sv-FI" b="1" dirty="0" err="1" smtClean="0"/>
              <a:t>random</a:t>
            </a:r>
            <a:r>
              <a:rPr lang="sv-FI" dirty="0" smtClean="0"/>
              <a:t> </a:t>
            </a:r>
            <a:r>
              <a:rPr lang="sv-FI" dirty="0" err="1" smtClean="0"/>
              <a:t>error</a:t>
            </a:r>
            <a:r>
              <a:rPr lang="sv-FI" dirty="0" smtClean="0"/>
              <a:t> is small</a:t>
            </a:r>
          </a:p>
          <a:p>
            <a:r>
              <a:rPr lang="sv-FI" dirty="0" err="1" smtClean="0"/>
              <a:t>Usually</a:t>
            </a:r>
            <a:r>
              <a:rPr lang="sv-FI" dirty="0" smtClean="0"/>
              <a:t> </a:t>
            </a:r>
            <a:r>
              <a:rPr lang="sv-FI" dirty="0" err="1" smtClean="0"/>
              <a:t>we</a:t>
            </a:r>
            <a:r>
              <a:rPr lang="sv-FI" dirty="0" smtClean="0"/>
              <a:t> </a:t>
            </a:r>
            <a:r>
              <a:rPr lang="sv-FI" dirty="0" err="1" smtClean="0"/>
              <a:t>want</a:t>
            </a:r>
            <a:r>
              <a:rPr lang="sv-FI" dirty="0" smtClean="0"/>
              <a:t> </a:t>
            </a:r>
            <a:r>
              <a:rPr lang="sv-FI" b="1" dirty="0" err="1" smtClean="0"/>
              <a:t>accurate</a:t>
            </a:r>
            <a:r>
              <a:rPr lang="sv-FI" b="1" dirty="0" smtClean="0"/>
              <a:t> and precise </a:t>
            </a:r>
            <a:r>
              <a:rPr lang="sv-FI" dirty="0" err="1" smtClean="0"/>
              <a:t>measurements</a:t>
            </a:r>
            <a:r>
              <a:rPr lang="sv-FI" dirty="0" smtClean="0"/>
              <a:t>!</a:t>
            </a:r>
            <a:endParaRPr lang="sv-FI" dirty="0"/>
          </a:p>
        </p:txBody>
      </p:sp>
      <p:pic>
        <p:nvPicPr>
          <p:cNvPr id="4" name="Picture 2" descr="http://www.extremetech.com/wp-content/uploads/2012/01/accuracy-precis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810544"/>
            <a:ext cx="5046120" cy="501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69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92696"/>
                <a:ext cx="8229600" cy="4525963"/>
              </a:xfrm>
            </p:spPr>
            <p:txBody>
              <a:bodyPr>
                <a:normAutofit fontScale="92500"/>
              </a:bodyPr>
              <a:lstStyle/>
              <a:p>
                <a:r>
                  <a:rPr lang="sv-FI" dirty="0" smtClean="0"/>
                  <a:t>For </a:t>
                </a:r>
                <a:r>
                  <a:rPr lang="sv-FI" b="1" dirty="0" err="1" smtClean="0"/>
                  <a:t>single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measurements</a:t>
                </a:r>
                <a:r>
                  <a:rPr lang="sv-FI" dirty="0" smtClean="0"/>
                  <a:t>, </a:t>
                </a:r>
                <a:r>
                  <a:rPr lang="sv-FI" dirty="0" err="1" smtClean="0"/>
                  <a:t>use</a:t>
                </a:r>
                <a:r>
                  <a:rPr lang="sv-FI" dirty="0" smtClean="0"/>
                  <a:t> the </a:t>
                </a:r>
                <a:r>
                  <a:rPr lang="sv-FI" b="1" dirty="0" err="1" smtClean="0"/>
                  <a:t>reading</a:t>
                </a:r>
                <a:r>
                  <a:rPr lang="sv-FI" b="1" dirty="0" smtClean="0"/>
                  <a:t> </a:t>
                </a:r>
                <a:r>
                  <a:rPr lang="sv-FI" b="1" dirty="0" err="1" smtClean="0"/>
                  <a:t>error</a:t>
                </a:r>
                <a:endParaRPr lang="sv-FI" b="1" dirty="0" smtClean="0"/>
              </a:p>
              <a:p>
                <a:r>
                  <a:rPr lang="sv-FI" dirty="0" smtClean="0"/>
                  <a:t>For </a:t>
                </a:r>
                <a:r>
                  <a:rPr lang="sv-FI" b="1" dirty="0" err="1" smtClean="0"/>
                  <a:t>repeated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measurements</a:t>
                </a:r>
                <a:r>
                  <a:rPr lang="sv-FI" dirty="0" smtClean="0"/>
                  <a:t>, </a:t>
                </a:r>
                <a:r>
                  <a:rPr lang="sv-FI" dirty="0" err="1" smtClean="0"/>
                  <a:t>use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e.g</a:t>
                </a:r>
                <a:r>
                  <a:rPr lang="sv-FI" dirty="0" smtClean="0"/>
                  <a:t>.</a:t>
                </a:r>
                <a:r>
                  <a:rPr lang="sv-FI" i="1" dirty="0" smtClean="0">
                    <a:latin typeface="Cambria Math"/>
                    <a:ea typeface="Cambria Math"/>
                  </a:rPr>
                  <a:t/>
                </a:r>
                <a:br>
                  <a:rPr lang="sv-FI" i="1" dirty="0" smtClean="0"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sv-FI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sv-FI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sv-FI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v-FI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sv-FI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sv-FI" b="0" i="1" smtClean="0">
                                <a:latin typeface="Cambria Math"/>
                                <a:ea typeface="Cambria Math"/>
                              </a:rPr>
                              <m:t>𝑚𝑎𝑥</m:t>
                            </m:r>
                          </m:sub>
                        </m:sSub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sv-FI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sv-FI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sv-FI" b="0" i="1" smtClean="0">
                                <a:latin typeface="Cambria Math"/>
                                <a:ea typeface="Cambria Math"/>
                              </a:rPr>
                              <m:t>𝑚𝑖𝑛</m:t>
                            </m:r>
                          </m:sub>
                        </m:sSub>
                      </m:num>
                      <m:den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sv-FI" dirty="0" smtClean="0"/>
              </a:p>
              <a:p>
                <a:r>
                  <a:rPr lang="sv-FI" dirty="0" err="1" smtClean="0"/>
                  <a:t>Propagation</a:t>
                </a:r>
                <a:r>
                  <a:rPr lang="sv-FI" dirty="0" smtClean="0"/>
                  <a:t> of </a:t>
                </a:r>
                <a:r>
                  <a:rPr lang="sv-FI" dirty="0" err="1" smtClean="0"/>
                  <a:t>errors</a:t>
                </a:r>
                <a:endParaRPr lang="sv-FI" dirty="0" smtClean="0"/>
              </a:p>
              <a:p>
                <a:pPr lvl="1"/>
                <a:r>
                  <a:rPr lang="sv-FI" dirty="0" smtClean="0"/>
                  <a:t>For addition and </a:t>
                </a:r>
                <a:r>
                  <a:rPr lang="sv-FI" dirty="0" err="1" smtClean="0"/>
                  <a:t>subtraction</a:t>
                </a:r>
                <a:r>
                  <a:rPr lang="sv-FI" dirty="0" smtClean="0"/>
                  <a:t>: </a:t>
                </a:r>
                <a:r>
                  <a:rPr lang="sv-FI" dirty="0" err="1" smtClean="0"/>
                  <a:t>add</a:t>
                </a:r>
                <a:r>
                  <a:rPr lang="sv-FI" dirty="0" smtClean="0"/>
                  <a:t> </a:t>
                </a:r>
                <a:r>
                  <a:rPr lang="sv-FI" b="1" dirty="0" smtClean="0"/>
                  <a:t>absolute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errors</a:t>
                </a:r>
                <a:endParaRPr lang="sv-FI" dirty="0" smtClean="0"/>
              </a:p>
              <a:p>
                <a:pPr lvl="1"/>
                <a:r>
                  <a:rPr lang="sv-FI" dirty="0" smtClean="0"/>
                  <a:t>For </a:t>
                </a:r>
                <a:r>
                  <a:rPr lang="sv-FI" dirty="0" err="1" smtClean="0"/>
                  <a:t>multiplication</a:t>
                </a:r>
                <a:r>
                  <a:rPr lang="sv-FI" dirty="0" smtClean="0"/>
                  <a:t> and division: </a:t>
                </a:r>
                <a:r>
                  <a:rPr lang="sv-FI" dirty="0" err="1" smtClean="0"/>
                  <a:t>add</a:t>
                </a:r>
                <a:r>
                  <a:rPr lang="sv-FI" dirty="0" smtClean="0"/>
                  <a:t> </a:t>
                </a:r>
                <a:r>
                  <a:rPr lang="sv-FI" b="1" dirty="0" smtClean="0"/>
                  <a:t>relative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errors</a:t>
                </a:r>
                <a:r>
                  <a:rPr lang="sv-FI" dirty="0" smtClean="0"/>
                  <a:t>! (= % </a:t>
                </a:r>
                <a:r>
                  <a:rPr lang="sv-FI" dirty="0" err="1" smtClean="0"/>
                  <a:t>error</a:t>
                </a:r>
                <a:r>
                  <a:rPr lang="sv-FI" dirty="0" smtClean="0"/>
                  <a:t>)</a:t>
                </a:r>
              </a:p>
              <a:p>
                <a:pPr lvl="1"/>
                <a:r>
                  <a:rPr lang="sv-FI" dirty="0" smtClean="0"/>
                  <a:t>(for </a:t>
                </a:r>
                <a:r>
                  <a:rPr lang="sv-FI" dirty="0" err="1" smtClean="0"/>
                  <a:t>powers</a:t>
                </a:r>
                <a:r>
                  <a:rPr lang="sv-FI" dirty="0" smtClean="0"/>
                  <a:t> and </a:t>
                </a:r>
                <a:r>
                  <a:rPr lang="sv-FI" dirty="0" err="1" smtClean="0"/>
                  <a:t>roots</a:t>
                </a:r>
                <a:r>
                  <a:rPr lang="sv-FI" dirty="0" smtClean="0"/>
                  <a:t>: power </a:t>
                </a:r>
                <a:r>
                  <a:rPr lang="sv-FI" dirty="0" err="1" smtClean="0"/>
                  <a:t>times</a:t>
                </a:r>
                <a:r>
                  <a:rPr lang="sv-FI" dirty="0" smtClean="0"/>
                  <a:t> relative </a:t>
                </a:r>
                <a:r>
                  <a:rPr lang="sv-FI" dirty="0" err="1" smtClean="0"/>
                  <a:t>error</a:t>
                </a:r>
                <a:r>
                  <a:rPr lang="sv-FI" dirty="0" smtClean="0"/>
                  <a:t>)</a:t>
                </a:r>
                <a:endParaRPr lang="sv-FI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92696"/>
                <a:ext cx="8229600" cy="4525963"/>
              </a:xfrm>
              <a:blipFill rotWithShape="1">
                <a:blip r:embed="rId2"/>
                <a:stretch>
                  <a:fillRect l="-1481" t="-1617" r="-444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7746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sv-FI" dirty="0" smtClean="0"/>
              <a:t>1. </a:t>
            </a:r>
            <a:r>
              <a:rPr lang="sv-FI" dirty="0" err="1" smtClean="0"/>
              <a:t>What</a:t>
            </a:r>
            <a:r>
              <a:rPr lang="sv-FI" dirty="0" smtClean="0"/>
              <a:t> is the </a:t>
            </a:r>
            <a:r>
              <a:rPr lang="sv-FI" dirty="0" err="1" smtClean="0"/>
              <a:t>thickness</a:t>
            </a:r>
            <a:r>
              <a:rPr lang="sv-FI" dirty="0" smtClean="0"/>
              <a:t> of </a:t>
            </a:r>
            <a:r>
              <a:rPr lang="sv-FI" dirty="0" err="1" smtClean="0"/>
              <a:t>your</a:t>
            </a:r>
            <a:r>
              <a:rPr lang="sv-FI" dirty="0" smtClean="0"/>
              <a:t> </a:t>
            </a:r>
            <a:r>
              <a:rPr lang="sv-FI" dirty="0" err="1" smtClean="0"/>
              <a:t>book</a:t>
            </a:r>
            <a:r>
              <a:rPr lang="sv-FI" dirty="0"/>
              <a:t>?</a:t>
            </a:r>
            <a:r>
              <a:rPr lang="sv-FI" dirty="0" smtClean="0"/>
              <a:t> </a:t>
            </a:r>
            <a:r>
              <a:rPr lang="sv-FI" dirty="0" err="1"/>
              <a:t>G</a:t>
            </a:r>
            <a:r>
              <a:rPr lang="sv-FI" dirty="0" err="1" smtClean="0"/>
              <a:t>ive</a:t>
            </a:r>
            <a:r>
              <a:rPr lang="sv-FI" dirty="0" smtClean="0"/>
              <a:t> the </a:t>
            </a:r>
            <a:r>
              <a:rPr lang="sv-FI" dirty="0" err="1" smtClean="0"/>
              <a:t>answer</a:t>
            </a:r>
            <a:r>
              <a:rPr lang="sv-FI" dirty="0" smtClean="0"/>
              <a:t> with absolute and relative </a:t>
            </a:r>
            <a:r>
              <a:rPr lang="sv-FI" dirty="0" err="1" smtClean="0"/>
              <a:t>errors</a:t>
            </a:r>
            <a:r>
              <a:rPr lang="sv-FI" dirty="0" smtClean="0"/>
              <a:t>.</a:t>
            </a:r>
          </a:p>
          <a:p>
            <a:pPr marL="0" indent="0">
              <a:buNone/>
            </a:pP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90933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sv-FI" dirty="0" smtClean="0"/>
              <a:t>2. Calculate the thickness (with absolute and relative error) of two books?</a:t>
            </a:r>
          </a:p>
          <a:p>
            <a:pPr marL="0" indent="0">
              <a:buNone/>
            </a:pP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52184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sv-FI" dirty="0" smtClean="0"/>
              <a:t>3. </a:t>
            </a:r>
            <a:r>
              <a:rPr lang="sv-FI" dirty="0" err="1" smtClean="0"/>
              <a:t>What</a:t>
            </a:r>
            <a:r>
              <a:rPr lang="sv-FI" dirty="0" smtClean="0"/>
              <a:t> is the </a:t>
            </a:r>
            <a:r>
              <a:rPr lang="sv-FI" dirty="0" err="1" smtClean="0"/>
              <a:t>volume</a:t>
            </a:r>
            <a:r>
              <a:rPr lang="sv-FI" dirty="0"/>
              <a:t> (</a:t>
            </a:r>
            <a:r>
              <a:rPr lang="sv-FI" dirty="0" err="1"/>
              <a:t>with</a:t>
            </a:r>
            <a:r>
              <a:rPr lang="sv-FI" dirty="0"/>
              <a:t> absolute and relative </a:t>
            </a:r>
            <a:r>
              <a:rPr lang="sv-FI" dirty="0" err="1"/>
              <a:t>error</a:t>
            </a:r>
            <a:r>
              <a:rPr lang="sv-FI" dirty="0"/>
              <a:t>) </a:t>
            </a:r>
            <a:r>
              <a:rPr lang="sv-FI" dirty="0" err="1"/>
              <a:t>of</a:t>
            </a:r>
            <a:r>
              <a:rPr lang="sv-FI" dirty="0"/>
              <a:t> </a:t>
            </a:r>
            <a:r>
              <a:rPr lang="sv-FI" dirty="0" err="1" smtClean="0"/>
              <a:t>your</a:t>
            </a:r>
            <a:r>
              <a:rPr lang="sv-FI" dirty="0" smtClean="0"/>
              <a:t> </a:t>
            </a:r>
            <a:r>
              <a:rPr lang="sv-FI" dirty="0" err="1" smtClean="0"/>
              <a:t>textbook</a:t>
            </a:r>
            <a:r>
              <a:rPr lang="sv-FI" dirty="0" smtClean="0"/>
              <a:t>?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17926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4704"/>
                <a:ext cx="8686800" cy="540060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sv-FI" dirty="0" smtClean="0"/>
                  <a:t>Graphs and </a:t>
                </a:r>
                <a:r>
                  <a:rPr lang="sv-FI" smtClean="0"/>
                  <a:t>line</a:t>
                </a:r>
                <a:r>
                  <a:rPr lang="sv-FI" dirty="0" smtClean="0"/>
                  <a:t> </a:t>
                </a:r>
                <a:r>
                  <a:rPr lang="sv-FI" dirty="0" smtClean="0"/>
                  <a:t>of best fit:</a:t>
                </a:r>
              </a:p>
              <a:p>
                <a:pPr lvl="1"/>
                <a:r>
                  <a:rPr lang="sv-FI" dirty="0" smtClean="0"/>
                  <a:t>Often measured data can be illustrated by a </a:t>
                </a:r>
                <a:r>
                  <a:rPr lang="sv-FI" b="1" dirty="0" smtClean="0"/>
                  <a:t>plot</a:t>
                </a:r>
                <a:r>
                  <a:rPr lang="sv-FI" dirty="0" smtClean="0"/>
                  <a:t>. Mark data clearly and use </a:t>
                </a:r>
                <a:r>
                  <a:rPr lang="sv-FI" b="1" dirty="0" smtClean="0"/>
                  <a:t>error bars </a:t>
                </a:r>
                <a:r>
                  <a:rPr lang="sv-FI" dirty="0" smtClean="0"/>
                  <a:t>when possible.</a:t>
                </a:r>
                <a:endParaRPr lang="sv-FI" b="1" dirty="0" smtClean="0"/>
              </a:p>
              <a:p>
                <a:pPr lvl="1"/>
                <a:r>
                  <a:rPr lang="sv-FI" b="1" dirty="0" smtClean="0"/>
                  <a:t>NEVER </a:t>
                </a:r>
                <a:r>
                  <a:rPr lang="sv-FI" dirty="0" smtClean="0"/>
                  <a:t>play ”connect the dots”. Draw a </a:t>
                </a:r>
                <a:r>
                  <a:rPr lang="sv-FI" b="1" dirty="0" smtClean="0"/>
                  <a:t>stright line </a:t>
                </a:r>
                <a:r>
                  <a:rPr lang="sv-FI" dirty="0" smtClean="0"/>
                  <a:t>or </a:t>
                </a:r>
                <a:r>
                  <a:rPr lang="sv-FI" b="1" dirty="0" smtClean="0"/>
                  <a:t>smooth curve</a:t>
                </a:r>
                <a:r>
                  <a:rPr lang="sv-FI" dirty="0" smtClean="0"/>
                  <a:t>.</a:t>
                </a:r>
                <a:endParaRPr lang="sv-FI" b="1" dirty="0" smtClean="0"/>
              </a:p>
              <a:p>
                <a:pPr lvl="1"/>
                <a:r>
                  <a:rPr lang="sv-FI" dirty="0" smtClean="0"/>
                  <a:t>If we get a straight line we often want to know </a:t>
                </a:r>
                <a:r>
                  <a:rPr lang="sv-FI" b="1" dirty="0" smtClean="0"/>
                  <a:t>the slope </a:t>
                </a:r>
                <a:r>
                  <a:rPr lang="sv-FI" dirty="0" smtClean="0"/>
                  <a:t>and the </a:t>
                </a:r>
                <a:r>
                  <a:rPr lang="sv-FI" b="1" dirty="0" smtClean="0"/>
                  <a:t>intercept </a:t>
                </a:r>
                <a:r>
                  <a:rPr lang="sv-FI" dirty="0" smtClean="0"/>
                  <a:t>(crossing the y-axis)</a:t>
                </a:r>
              </a:p>
              <a:p>
                <a:pPr lvl="1"/>
                <a:r>
                  <a:rPr lang="sv-FI" dirty="0"/>
                  <a:t>Equation of a straight </a:t>
                </a:r>
                <a:r>
                  <a:rPr lang="sv-FI" dirty="0" err="1"/>
                  <a:t>line</a:t>
                </a:r>
                <a:r>
                  <a:rPr lang="sv-FI" dirty="0"/>
                  <a:t>: </a:t>
                </a:r>
                <a14:m>
                  <m:oMath xmlns:m="http://schemas.openxmlformats.org/officeDocument/2006/math">
                    <m:r>
                      <a:rPr lang="sv-FI" i="1">
                        <a:latin typeface="Cambria Math"/>
                      </a:rPr>
                      <m:t>𝑦</m:t>
                    </m:r>
                    <m:r>
                      <a:rPr lang="sv-FI" i="1">
                        <a:latin typeface="Cambria Math"/>
                      </a:rPr>
                      <m:t>=</m:t>
                    </m:r>
                    <m:r>
                      <a:rPr lang="sv-FI" i="1">
                        <a:latin typeface="Cambria Math"/>
                      </a:rPr>
                      <m:t>𝑚𝑥</m:t>
                    </m:r>
                    <m:r>
                      <a:rPr lang="sv-FI" i="1">
                        <a:latin typeface="Cambria Math"/>
                      </a:rPr>
                      <m:t>+</m:t>
                    </m:r>
                    <m:r>
                      <a:rPr lang="sv-FI" i="1">
                        <a:latin typeface="Cambria Math"/>
                      </a:rPr>
                      <m:t>𝑐</m:t>
                    </m:r>
                  </m:oMath>
                </a14:m>
                <a:endParaRPr lang="sv-FI" dirty="0"/>
              </a:p>
              <a:p>
                <a:pPr lvl="2"/>
                <a:r>
                  <a:rPr lang="sv-FI" dirty="0"/>
                  <a:t>m = </a:t>
                </a:r>
                <a:r>
                  <a:rPr lang="sv-FI" b="1" dirty="0" err="1"/>
                  <a:t>slope</a:t>
                </a:r>
                <a:r>
                  <a:rPr lang="sv-FI" dirty="0"/>
                  <a:t> (or </a:t>
                </a:r>
                <a:r>
                  <a:rPr lang="sv-FI" b="1" dirty="0"/>
                  <a:t>gradient</a:t>
                </a:r>
                <a:r>
                  <a:rPr lang="sv-FI" dirty="0"/>
                  <a:t>)</a:t>
                </a:r>
              </a:p>
              <a:p>
                <a:pPr lvl="2"/>
                <a:r>
                  <a:rPr lang="sv-FI" dirty="0"/>
                  <a:t>c = </a:t>
                </a:r>
                <a:r>
                  <a:rPr lang="sv-FI" b="1" dirty="0" smtClean="0"/>
                  <a:t>intercept</a:t>
                </a:r>
                <a:endParaRPr lang="sv-FI" dirty="0" smtClean="0"/>
              </a:p>
              <a:p>
                <a:pPr lvl="1"/>
                <a:r>
                  <a:rPr lang="sv-FI" dirty="0"/>
                  <a:t>The </a:t>
                </a:r>
                <a:r>
                  <a:rPr lang="sv-FI" dirty="0" err="1"/>
                  <a:t>plots</a:t>
                </a:r>
                <a:r>
                  <a:rPr lang="sv-FI" dirty="0"/>
                  <a:t> of </a:t>
                </a:r>
                <a:r>
                  <a:rPr lang="sv-FI" dirty="0" err="1"/>
                  <a:t>many</a:t>
                </a:r>
                <a:r>
                  <a:rPr lang="sv-FI" dirty="0"/>
                  <a:t> </a:t>
                </a:r>
                <a:r>
                  <a:rPr lang="sv-FI" dirty="0" err="1"/>
                  <a:t>functions</a:t>
                </a:r>
                <a:r>
                  <a:rPr lang="sv-FI" dirty="0"/>
                  <a:t> </a:t>
                </a:r>
                <a:r>
                  <a:rPr lang="sv-FI" dirty="0" err="1"/>
                  <a:t>can</a:t>
                </a:r>
                <a:r>
                  <a:rPr lang="sv-FI" dirty="0"/>
                  <a:t> be </a:t>
                </a:r>
                <a:r>
                  <a:rPr lang="sv-FI" dirty="0" err="1"/>
                  <a:t>made</a:t>
                </a:r>
                <a:r>
                  <a:rPr lang="sv-FI" dirty="0"/>
                  <a:t> to look </a:t>
                </a:r>
                <a:r>
                  <a:rPr lang="sv-FI" dirty="0" err="1"/>
                  <a:t>linear</a:t>
                </a:r>
                <a:r>
                  <a:rPr lang="sv-FI" dirty="0"/>
                  <a:t> by </a:t>
                </a:r>
                <a:r>
                  <a:rPr lang="sv-FI" dirty="0" err="1" smtClean="0"/>
                  <a:t>changing</a:t>
                </a:r>
                <a:r>
                  <a:rPr lang="sv-FI" dirty="0" smtClean="0"/>
                  <a:t> </a:t>
                </a:r>
                <a:r>
                  <a:rPr lang="sv-FI" dirty="0"/>
                  <a:t>the </a:t>
                </a:r>
                <a:r>
                  <a:rPr lang="sv-FI" dirty="0" err="1"/>
                  <a:t>scale</a:t>
                </a:r>
                <a:r>
                  <a:rPr lang="sv-FI" dirty="0"/>
                  <a:t> of an </a:t>
                </a:r>
                <a:r>
                  <a:rPr lang="sv-FI" dirty="0" err="1"/>
                  <a:t>axis</a:t>
                </a:r>
                <a:endParaRPr lang="sv-FI" dirty="0"/>
              </a:p>
              <a:p>
                <a:pPr lvl="2"/>
                <a:r>
                  <a:rPr lang="sv-FI" dirty="0"/>
                  <a:t>Parabola </a:t>
                </a:r>
                <a14:m>
                  <m:oMath xmlns:m="http://schemas.openxmlformats.org/officeDocument/2006/math">
                    <m:r>
                      <a:rPr lang="sv-FI" i="1">
                        <a:latin typeface="Cambria Math"/>
                      </a:rPr>
                      <m:t>𝑦</m:t>
                    </m:r>
                    <m:r>
                      <a:rPr lang="sv-FI" i="1">
                        <a:latin typeface="Cambria Math"/>
                      </a:rPr>
                      <m:t>=</m:t>
                    </m:r>
                    <m:r>
                      <a:rPr lang="sv-FI" i="1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sv-FI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v-FI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sv-FI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sv-FI" i="1">
                        <a:latin typeface="Cambria Math"/>
                      </a:rPr>
                      <m:t>+</m:t>
                    </m:r>
                    <m:r>
                      <a:rPr lang="sv-FI" i="1">
                        <a:latin typeface="Cambria Math"/>
                      </a:rPr>
                      <m:t>𝑏</m:t>
                    </m:r>
                  </m:oMath>
                </a14:m>
                <a:r>
                  <a:rPr lang="sv-FI" dirty="0"/>
                  <a:t>  	</a:t>
                </a:r>
                <a14:m>
                  <m:oMath xmlns:m="http://schemas.openxmlformats.org/officeDocument/2006/math">
                    <m:r>
                      <a:rPr lang="sv-FI" i="1" dirty="0">
                        <a:latin typeface="Cambria Math"/>
                        <a:ea typeface="Cambria Math"/>
                      </a:rPr>
                      <m:t>→</m:t>
                    </m:r>
                    <m:r>
                      <a:rPr lang="sv-FI" i="1" dirty="0">
                        <a:latin typeface="Cambria Math"/>
                        <a:ea typeface="Cambria Math"/>
                      </a:rPr>
                      <m:t>𝑦</m:t>
                    </m:r>
                    <m:r>
                      <a:rPr lang="sv-FI" i="1" dirty="0">
                        <a:latin typeface="Cambria Math"/>
                        <a:ea typeface="Cambria Math"/>
                      </a:rPr>
                      <m:t>=</m:t>
                    </m:r>
                    <m:r>
                      <a:rPr lang="sv-FI" i="1" dirty="0">
                        <a:latin typeface="Cambria Math"/>
                        <a:ea typeface="Cambria Math"/>
                      </a:rPr>
                      <m:t>𝑎</m:t>
                    </m:r>
                    <m:d>
                      <m:dPr>
                        <m:ctrlPr>
                          <a:rPr lang="sv-FI" i="1" dirty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sv-FI" i="1" dirty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v-FI" i="1" dirty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sv-FI" i="1" dirty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sv-FI" i="1" dirty="0">
                        <a:latin typeface="Cambria Math"/>
                        <a:ea typeface="Cambria Math"/>
                      </a:rPr>
                      <m:t>+</m:t>
                    </m:r>
                    <m:r>
                      <a:rPr lang="sv-FI" i="1" dirty="0">
                        <a:latin typeface="Cambria Math"/>
                        <a:ea typeface="Cambria Math"/>
                      </a:rPr>
                      <m:t>𝑏</m:t>
                    </m:r>
                  </m:oMath>
                </a14:m>
                <a:endParaRPr lang="sv-FI" dirty="0"/>
              </a:p>
              <a:p>
                <a:pPr lvl="2"/>
                <a:endParaRPr lang="sv-FI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4704"/>
                <a:ext cx="8686800" cy="5400600"/>
              </a:xfrm>
              <a:blipFill>
                <a:blip r:embed="rId2"/>
                <a:stretch>
                  <a:fillRect l="-1404" t="-2257" r="-2035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4598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4600</TotalTime>
  <Words>301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Office Theme</vt:lpstr>
      <vt:lpstr>PowerPoint Presentation</vt:lpstr>
      <vt:lpstr>1.2 Uncertainties and errors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Åbo Akademi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Uncertainties and errors</dc:title>
  <dc:creator>Markus Norrby</dc:creator>
  <cp:lastModifiedBy>Markus Norrby</cp:lastModifiedBy>
  <cp:revision>25</cp:revision>
  <dcterms:created xsi:type="dcterms:W3CDTF">2013-08-16T06:16:02Z</dcterms:created>
  <dcterms:modified xsi:type="dcterms:W3CDTF">2018-08-24T07:41:25Z</dcterms:modified>
</cp:coreProperties>
</file>