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1255-0FEC-4C6B-A0DC-E7B06E35BBA7}" type="datetimeFigureOut">
              <a:rPr lang="sv-FI" smtClean="0"/>
              <a:t>11.2.2015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D0A1-3A36-47D6-AD37-44C4848DB85D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50490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1255-0FEC-4C6B-A0DC-E7B06E35BBA7}" type="datetimeFigureOut">
              <a:rPr lang="sv-FI" smtClean="0"/>
              <a:t>11.2.2015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D0A1-3A36-47D6-AD37-44C4848DB85D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81652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1255-0FEC-4C6B-A0DC-E7B06E35BBA7}" type="datetimeFigureOut">
              <a:rPr lang="sv-FI" smtClean="0"/>
              <a:t>11.2.2015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D0A1-3A36-47D6-AD37-44C4848DB85D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18752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1255-0FEC-4C6B-A0DC-E7B06E35BBA7}" type="datetimeFigureOut">
              <a:rPr lang="sv-FI" smtClean="0"/>
              <a:t>11.2.2015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D0A1-3A36-47D6-AD37-44C4848DB85D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67837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1255-0FEC-4C6B-A0DC-E7B06E35BBA7}" type="datetimeFigureOut">
              <a:rPr lang="sv-FI" smtClean="0"/>
              <a:t>11.2.2015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D0A1-3A36-47D6-AD37-44C4848DB85D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660597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1255-0FEC-4C6B-A0DC-E7B06E35BBA7}" type="datetimeFigureOut">
              <a:rPr lang="sv-FI" smtClean="0"/>
              <a:t>11.2.2015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D0A1-3A36-47D6-AD37-44C4848DB85D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801946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1255-0FEC-4C6B-A0DC-E7B06E35BBA7}" type="datetimeFigureOut">
              <a:rPr lang="sv-FI" smtClean="0"/>
              <a:t>11.2.2015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D0A1-3A36-47D6-AD37-44C4848DB85D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60658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1255-0FEC-4C6B-A0DC-E7B06E35BBA7}" type="datetimeFigureOut">
              <a:rPr lang="sv-FI" smtClean="0"/>
              <a:t>11.2.2015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D0A1-3A36-47D6-AD37-44C4848DB85D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16983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1255-0FEC-4C6B-A0DC-E7B06E35BBA7}" type="datetimeFigureOut">
              <a:rPr lang="sv-FI" smtClean="0"/>
              <a:t>11.2.2015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D0A1-3A36-47D6-AD37-44C4848DB85D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44420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1255-0FEC-4C6B-A0DC-E7B06E35BBA7}" type="datetimeFigureOut">
              <a:rPr lang="sv-FI" smtClean="0"/>
              <a:t>11.2.2015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D0A1-3A36-47D6-AD37-44C4848DB85D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08794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D1255-0FEC-4C6B-A0DC-E7B06E35BBA7}" type="datetimeFigureOut">
              <a:rPr lang="sv-FI" smtClean="0"/>
              <a:t>11.2.2015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D0A1-3A36-47D6-AD37-44C4848DB85D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01993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D1255-0FEC-4C6B-A0DC-E7B06E35BBA7}" type="datetimeFigureOut">
              <a:rPr lang="sv-FI" smtClean="0"/>
              <a:t>11.2.2015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BD0A1-3A36-47D6-AD37-44C4848DB85D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05960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2.1 Motion</a:t>
            </a:r>
            <a:endParaRPr lang="sv-F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sv-FI" dirty="0" smtClean="0"/>
                  <a:t>Remember the </a:t>
                </a:r>
                <a:r>
                  <a:rPr lang="sv-FI" dirty="0" err="1" smtClean="0"/>
                  <a:t>typical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graphs</a:t>
                </a:r>
                <a:r>
                  <a:rPr lang="sv-FI" dirty="0" smtClean="0"/>
                  <a:t>!</a:t>
                </a:r>
              </a:p>
              <a:p>
                <a:r>
                  <a:rPr lang="sv-FI" dirty="0" smtClean="0"/>
                  <a:t>”Real” motion is </a:t>
                </a:r>
                <a:r>
                  <a:rPr lang="sv-FI" dirty="0" err="1" smtClean="0"/>
                  <a:t>usually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very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complicated</a:t>
                </a:r>
                <a:r>
                  <a:rPr lang="sv-FI" dirty="0" smtClean="0"/>
                  <a:t>, so </a:t>
                </a:r>
                <a:r>
                  <a:rPr lang="sv-FI" dirty="0" err="1" smtClean="0"/>
                  <a:t>we</a:t>
                </a:r>
                <a:r>
                  <a:rPr lang="sv-FI" dirty="0" smtClean="0"/>
                  <a:t> like to stick to the special </a:t>
                </a:r>
                <a:r>
                  <a:rPr lang="sv-FI" dirty="0" err="1" smtClean="0"/>
                  <a:t>cases</a:t>
                </a:r>
                <a:r>
                  <a:rPr lang="sv-FI" dirty="0" smtClean="0"/>
                  <a:t> UM, UAM, SHM</a:t>
                </a:r>
              </a:p>
              <a:p>
                <a:r>
                  <a:rPr lang="sv-FI" dirty="0" err="1" smtClean="0"/>
                  <a:t>We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can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always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find</a:t>
                </a:r>
                <a:r>
                  <a:rPr lang="sv-FI" dirty="0" smtClean="0"/>
                  <a:t>:</a:t>
                </a:r>
              </a:p>
              <a:p>
                <a:pPr lvl="1"/>
                <a:r>
                  <a:rPr lang="sv-FI" dirty="0" err="1" smtClean="0"/>
                  <a:t>Average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velocity</a:t>
                </a:r>
                <a:r>
                  <a:rPr lang="sv-FI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𝑎𝑣𝑒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𝑠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sv-FI" dirty="0" smtClean="0"/>
              </a:p>
              <a:p>
                <a:pPr lvl="1"/>
                <a:r>
                  <a:rPr lang="sv-FI" dirty="0" err="1" smtClean="0"/>
                  <a:t>Average</a:t>
                </a:r>
                <a:r>
                  <a:rPr lang="sv-FI" dirty="0" smtClean="0"/>
                  <a:t> acceleration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𝑎𝑣𝑒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sv-FI" dirty="0" smtClean="0"/>
              </a:p>
              <a:p>
                <a:r>
                  <a:rPr lang="sv-FI" dirty="0" smtClean="0"/>
                  <a:t>UM: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𝑣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𝑠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sv-FI" dirty="0" smtClean="0"/>
                  <a:t>	(</a:t>
                </a:r>
                <a:r>
                  <a:rPr lang="sv-FI" dirty="0" err="1" smtClean="0"/>
                  <a:t>very</a:t>
                </a:r>
                <a:r>
                  <a:rPr lang="sv-FI" dirty="0" smtClean="0"/>
                  <a:t> simple, </a:t>
                </a:r>
                <a:r>
                  <a:rPr lang="sv-FI" dirty="0" err="1" smtClean="0"/>
                  <a:t>only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one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formula</a:t>
                </a:r>
                <a:r>
                  <a:rPr lang="sv-FI" dirty="0" smtClean="0"/>
                  <a:t>!)</a:t>
                </a:r>
                <a:endParaRPr lang="sv-FI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2830" r="-1556" b="-2156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560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/>
              <a:lstStyle/>
              <a:p>
                <a:r>
                  <a:rPr lang="sv-FI" dirty="0" smtClean="0"/>
                  <a:t>UAM: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𝑎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  <m:r>
                      <a:rPr lang="sv-FI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𝑣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𝑢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𝑣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𝑢</m:t>
                    </m:r>
                    <m:r>
                      <a:rPr lang="sv-FI" b="0" i="1" smtClean="0">
                        <a:latin typeface="Cambria Math"/>
                      </a:rPr>
                      <m:t>+</m:t>
                    </m:r>
                    <m:r>
                      <a:rPr lang="sv-FI" b="0" i="1" smtClean="0">
                        <a:latin typeface="Cambria Math"/>
                      </a:rPr>
                      <m:t>𝑎𝑡</m:t>
                    </m:r>
                  </m:oMath>
                </a14:m>
                <a:endParaRPr lang="sv-FI" b="0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𝑠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𝑢𝑡</m:t>
                    </m:r>
                    <m:r>
                      <a:rPr lang="sv-FI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𝑎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sv-FI" b="0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v-FI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sv-FI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𝑢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sv-FI" b="0" i="1" smtClean="0">
                        <a:latin typeface="Cambria Math"/>
                      </a:rPr>
                      <m:t>+2</m:t>
                    </m:r>
                    <m:r>
                      <a:rPr lang="sv-FI" b="0" i="1" smtClean="0">
                        <a:latin typeface="Cambria Math"/>
                      </a:rPr>
                      <m:t>𝑎𝑠</m:t>
                    </m:r>
                  </m:oMath>
                </a14:m>
                <a:endParaRPr lang="sv-FI" b="0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𝑎𝑣𝑒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  <m:r>
                          <a:rPr lang="sv-FI" b="0" i="1" smtClean="0">
                            <a:latin typeface="Cambria Math"/>
                          </a:rPr>
                          <m:t>+</m:t>
                        </m:r>
                        <m:r>
                          <a:rPr lang="sv-FI" b="0" i="1" smtClean="0">
                            <a:latin typeface="Cambria Math"/>
                          </a:rPr>
                          <m:t>𝑢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sv-FI" dirty="0" smtClean="0"/>
              </a:p>
              <a:p>
                <a:r>
                  <a:rPr lang="sv-FI" dirty="0" err="1" smtClean="0"/>
                  <a:t>Important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application</a:t>
                </a:r>
                <a:r>
                  <a:rPr lang="sv-FI" dirty="0" smtClean="0"/>
                  <a:t> of UAM: </a:t>
                </a:r>
                <a:r>
                  <a:rPr lang="sv-FI" b="1" dirty="0" err="1" smtClean="0"/>
                  <a:t>free</a:t>
                </a:r>
                <a:r>
                  <a:rPr lang="sv-FI" b="1" dirty="0" smtClean="0"/>
                  <a:t> fall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g = 9.82 m s</a:t>
                </a:r>
                <a:r>
                  <a:rPr lang="sv-FI" baseline="30000" dirty="0" smtClean="0"/>
                  <a:t>-2	</a:t>
                </a:r>
                <a:r>
                  <a:rPr lang="sv-FI" dirty="0" smtClean="0"/>
                  <a:t>	(no </a:t>
                </a:r>
                <a:r>
                  <a:rPr lang="sv-FI" dirty="0" err="1" smtClean="0"/>
                  <a:t>friction</a:t>
                </a:r>
                <a:r>
                  <a:rPr lang="sv-FI" dirty="0" smtClean="0"/>
                  <a:t> or air </a:t>
                </a:r>
                <a:r>
                  <a:rPr lang="sv-FI" dirty="0" err="1" smtClean="0"/>
                  <a:t>resistance</a:t>
                </a:r>
                <a:r>
                  <a:rPr lang="sv-FI" dirty="0" smtClean="0"/>
                  <a:t>)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b="1" dirty="0" smtClean="0"/>
                  <a:t>Terminal </a:t>
                </a:r>
                <a:r>
                  <a:rPr lang="sv-FI" b="1" dirty="0" err="1" smtClean="0"/>
                  <a:t>velocity</a:t>
                </a:r>
                <a:r>
                  <a:rPr lang="sv-FI" b="1" dirty="0" smtClean="0"/>
                  <a:t> </a:t>
                </a:r>
                <a:r>
                  <a:rPr lang="sv-FI" dirty="0" smtClean="0"/>
                  <a:t>is </a:t>
                </a:r>
                <a:r>
                  <a:rPr lang="sv-FI" dirty="0" err="1" smtClean="0"/>
                  <a:t>reached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when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falling</a:t>
                </a:r>
                <a:r>
                  <a:rPr lang="sv-FI" dirty="0" smtClean="0"/>
                  <a:t> in air</a:t>
                </a:r>
                <a:endParaRPr lang="sv-FI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268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276675"/>
              </p:ext>
            </p:extLst>
          </p:nvPr>
        </p:nvGraphicFramePr>
        <p:xfrm>
          <a:off x="457200" y="1836994"/>
          <a:ext cx="8229600" cy="14833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FI" b="1" dirty="0" smtClean="0"/>
                        <a:t>Graph </a:t>
                      </a:r>
                      <a:r>
                        <a:rPr lang="sv-FI" b="1" dirty="0" err="1" smtClean="0"/>
                        <a:t>type</a:t>
                      </a:r>
                      <a:endParaRPr lang="sv-F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FI" b="1" dirty="0" err="1" smtClean="0"/>
                        <a:t>Slope</a:t>
                      </a:r>
                      <a:endParaRPr lang="sv-F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FI" b="1" dirty="0" smtClean="0"/>
                        <a:t>Area</a:t>
                      </a:r>
                      <a:endParaRPr lang="sv-FI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FI" b="1" dirty="0" smtClean="0"/>
                        <a:t>s-t</a:t>
                      </a:r>
                      <a:endParaRPr lang="sv-F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FI" dirty="0" err="1" smtClean="0"/>
                        <a:t>Velocity</a:t>
                      </a:r>
                      <a:endParaRPr lang="sv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FI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FI" b="1" dirty="0" smtClean="0"/>
                        <a:t>v-t</a:t>
                      </a:r>
                      <a:endParaRPr lang="sv-F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FI" dirty="0" smtClean="0"/>
                        <a:t>Acceleration </a:t>
                      </a:r>
                      <a:endParaRPr lang="sv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FI" dirty="0" smtClean="0"/>
                        <a:t>Change in position</a:t>
                      </a:r>
                      <a:endParaRPr lang="sv-F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v-FI" b="1" dirty="0" smtClean="0"/>
                        <a:t>a-t</a:t>
                      </a:r>
                      <a:endParaRPr lang="sv-F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v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FI" dirty="0" smtClean="0"/>
                        <a:t>Change in </a:t>
                      </a:r>
                      <a:r>
                        <a:rPr lang="sv-FI" dirty="0" err="1" smtClean="0"/>
                        <a:t>velocity</a:t>
                      </a:r>
                      <a:endParaRPr lang="sv-FI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476672"/>
            <a:ext cx="8229600" cy="5649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FI" dirty="0" smtClean="0"/>
              <a:t>For all </a:t>
            </a:r>
            <a:r>
              <a:rPr lang="sv-FI" dirty="0" err="1" smtClean="0"/>
              <a:t>types</a:t>
            </a:r>
            <a:r>
              <a:rPr lang="sv-FI" dirty="0" smtClean="0"/>
              <a:t> of motion </a:t>
            </a:r>
            <a:r>
              <a:rPr lang="sv-FI" dirty="0" err="1" smtClean="0"/>
              <a:t>we</a:t>
            </a:r>
            <a:r>
              <a:rPr lang="sv-FI" dirty="0" smtClean="0"/>
              <a:t> </a:t>
            </a:r>
            <a:r>
              <a:rPr lang="sv-FI" dirty="0" err="1" smtClean="0"/>
              <a:t>can</a:t>
            </a:r>
            <a:r>
              <a:rPr lang="sv-FI" dirty="0" smtClean="0"/>
              <a:t> </a:t>
            </a:r>
            <a:r>
              <a:rPr lang="sv-FI" dirty="0" err="1" smtClean="0"/>
              <a:t>analyze</a:t>
            </a:r>
            <a:r>
              <a:rPr lang="sv-FI" dirty="0" smtClean="0"/>
              <a:t> the </a:t>
            </a:r>
            <a:r>
              <a:rPr lang="sv-FI" dirty="0" err="1" smtClean="0"/>
              <a:t>graphs</a:t>
            </a:r>
            <a:r>
              <a:rPr lang="sv-FI" dirty="0" smtClean="0"/>
              <a:t>: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418474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FI" dirty="0" smtClean="0"/>
                  <a:t>Ex.: A </a:t>
                </a:r>
                <a:r>
                  <a:rPr lang="sv-FI" dirty="0" err="1" smtClean="0"/>
                  <a:t>cannon</a:t>
                </a:r>
                <a:r>
                  <a:rPr lang="sv-FI" dirty="0" smtClean="0"/>
                  <a:t> on </a:t>
                </a:r>
                <a:r>
                  <a:rPr lang="sv-FI" dirty="0" err="1" smtClean="0"/>
                  <a:t>top</a:t>
                </a:r>
                <a:r>
                  <a:rPr lang="sv-FI" dirty="0" smtClean="0"/>
                  <a:t> of a </a:t>
                </a:r>
                <a:r>
                  <a:rPr lang="sv-FI" dirty="0" err="1" smtClean="0"/>
                  <a:t>cliff</a:t>
                </a:r>
                <a:r>
                  <a:rPr lang="sv-FI" dirty="0" smtClean="0"/>
                  <a:t> (h = 10 m) </a:t>
                </a:r>
                <a:r>
                  <a:rPr lang="sv-FI" dirty="0" err="1" smtClean="0"/>
                  <a:t>fires</a:t>
                </a:r>
                <a:r>
                  <a:rPr lang="sv-FI" dirty="0" smtClean="0"/>
                  <a:t> a </a:t>
                </a:r>
                <a:r>
                  <a:rPr lang="sv-FI" dirty="0" err="1" smtClean="0"/>
                  <a:t>shot</a:t>
                </a:r>
                <a:r>
                  <a:rPr lang="sv-FI" dirty="0" smtClean="0"/>
                  <a:t> (u = 20 m s</a:t>
                </a:r>
                <a:r>
                  <a:rPr lang="sv-FI" baseline="30000" dirty="0" smtClean="0"/>
                  <a:t>-1</a:t>
                </a:r>
                <a:r>
                  <a:rPr lang="sv-FI" dirty="0" smtClean="0"/>
                  <a:t>, </a:t>
                </a:r>
                <a14:m>
                  <m:oMath xmlns:m="http://schemas.openxmlformats.org/officeDocument/2006/math">
                    <m:r>
                      <a:rPr lang="sv-FI" i="1" smtClean="0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sv-FI" dirty="0" smtClean="0"/>
                  <a:t> = 60°) </a:t>
                </a:r>
                <a:r>
                  <a:rPr lang="sv-FI" dirty="0" err="1" smtClean="0"/>
                  <a:t>towards</a:t>
                </a:r>
                <a:r>
                  <a:rPr lang="sv-FI" dirty="0" smtClean="0"/>
                  <a:t> the </a:t>
                </a:r>
                <a:r>
                  <a:rPr lang="sv-FI" dirty="0" err="1" smtClean="0"/>
                  <a:t>sea</a:t>
                </a:r>
                <a:r>
                  <a:rPr lang="sv-FI" dirty="0" smtClean="0"/>
                  <a:t>. </a:t>
                </a:r>
                <a:endParaRPr lang="sv-FI" dirty="0"/>
              </a:p>
              <a:p>
                <a:pPr marL="971550" lvl="1" indent="-514350">
                  <a:buFont typeface="+mj-lt"/>
                  <a:buAutoNum type="alphaLcParenR"/>
                </a:pPr>
                <a:r>
                  <a:rPr lang="sv-FI" dirty="0" err="1" smtClean="0"/>
                  <a:t>When</a:t>
                </a:r>
                <a:endParaRPr lang="sv-FI" dirty="0" smtClean="0"/>
              </a:p>
              <a:p>
                <a:pPr marL="971550" lvl="1" indent="-514350">
                  <a:buFont typeface="+mj-lt"/>
                  <a:buAutoNum type="alphaLcParenR"/>
                </a:pPr>
                <a:r>
                  <a:rPr lang="sv-FI" dirty="0" err="1" smtClean="0"/>
                  <a:t>Where</a:t>
                </a:r>
                <a:endParaRPr lang="sv-FI" dirty="0" smtClean="0"/>
              </a:p>
              <a:p>
                <a:pPr marL="971550" lvl="1" indent="-514350">
                  <a:buFont typeface="+mj-lt"/>
                  <a:buAutoNum type="alphaLcParenR"/>
                </a:pPr>
                <a:r>
                  <a:rPr lang="sv-FI" dirty="0" smtClean="0"/>
                  <a:t>At </a:t>
                </a:r>
                <a:r>
                  <a:rPr lang="sv-FI" dirty="0" err="1" smtClean="0"/>
                  <a:t>what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velocity</a:t>
                </a:r>
                <a:endParaRPr lang="sv-FI" dirty="0" smtClean="0"/>
              </a:p>
              <a:p>
                <a:pPr marL="457200" lvl="1" indent="0">
                  <a:buNone/>
                </a:pPr>
                <a:r>
                  <a:rPr lang="sv-FI" dirty="0" err="1"/>
                  <a:t>w</a:t>
                </a:r>
                <a:r>
                  <a:rPr lang="sv-FI" dirty="0" err="1" smtClean="0"/>
                  <a:t>ill</a:t>
                </a:r>
                <a:r>
                  <a:rPr lang="sv-FI" dirty="0" smtClean="0"/>
                  <a:t> the </a:t>
                </a:r>
                <a:r>
                  <a:rPr lang="sv-FI" dirty="0" err="1" smtClean="0"/>
                  <a:t>cannonball</a:t>
                </a:r>
                <a:r>
                  <a:rPr lang="sv-FI" dirty="0" smtClean="0"/>
                  <a:t> hit the water?</a:t>
                </a:r>
                <a:endParaRPr lang="sv-FI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 r="-2667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122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60648"/>
                <a:ext cx="8424936" cy="6597352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sv-FI" dirty="0" smtClean="0"/>
                  <a:t>Projectile motion:</a:t>
                </a:r>
              </a:p>
              <a:p>
                <a:pPr lvl="1"/>
                <a:r>
                  <a:rPr lang="sv-FI" dirty="0" smtClean="0"/>
                  <a:t>Motion in x- and </a:t>
                </a:r>
                <a:r>
                  <a:rPr lang="sv-FI" dirty="0" err="1" smtClean="0"/>
                  <a:t>y-directions</a:t>
                </a:r>
                <a:r>
                  <a:rPr lang="sv-FI" dirty="0" smtClean="0"/>
                  <a:t> are independent!</a:t>
                </a:r>
              </a:p>
              <a:p>
                <a:pPr lvl="1"/>
                <a:r>
                  <a:rPr lang="sv-FI" dirty="0" smtClean="0"/>
                  <a:t>Components of the initial </a:t>
                </a:r>
                <a:r>
                  <a:rPr lang="sv-FI" dirty="0" err="1" smtClean="0"/>
                  <a:t>velocity</a:t>
                </a:r>
                <a:r>
                  <a:rPr lang="sv-FI" dirty="0" smtClean="0"/>
                  <a:t> u:</a:t>
                </a:r>
                <a:endParaRPr lang="sv-FI" dirty="0"/>
              </a:p>
              <a:p>
                <a:pPr marL="457200" lvl="1" indent="0">
                  <a:buNone/>
                </a:pPr>
                <a:r>
                  <a:rPr lang="sv-FI" b="0" dirty="0" smtClean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𝑢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∙</m:t>
                    </m:r>
                    <m:func>
                      <m:func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sv-FI" b="0" i="1" dirty="0" smtClean="0">
                  <a:latin typeface="Cambria Math"/>
                  <a:ea typeface="Cambria Math"/>
                </a:endParaRPr>
              </a:p>
              <a:p>
                <a:pPr marL="457200" lvl="1" indent="0">
                  <a:buNone/>
                </a:pPr>
                <a:r>
                  <a:rPr lang="sv-FI" b="0" dirty="0" smtClean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𝑢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∙</m:t>
                    </m:r>
                    <m:func>
                      <m:func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sv-FI" dirty="0" smtClean="0"/>
                  <a:t/>
                </a:r>
                <a:br>
                  <a:rPr lang="sv-FI" dirty="0" smtClean="0"/>
                </a:br>
                <a:endParaRPr lang="sv-FI" dirty="0" smtClean="0"/>
              </a:p>
              <a:p>
                <a:pPr lvl="1"/>
                <a:r>
                  <a:rPr lang="sv-FI" dirty="0" err="1" smtClean="0"/>
                  <a:t>Along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x-axis</a:t>
                </a:r>
                <a:r>
                  <a:rPr lang="sv-FI" dirty="0" smtClean="0"/>
                  <a:t>:</a:t>
                </a:r>
                <a:r>
                  <a:rPr lang="sv-FI" dirty="0"/>
                  <a:t> </a:t>
                </a:r>
                <a:r>
                  <a:rPr lang="sv-FI" dirty="0" err="1" smtClean="0"/>
                  <a:t>constant</a:t>
                </a:r>
                <a:r>
                  <a:rPr lang="sv-FI" dirty="0" smtClean="0"/>
                  <a:t> </a:t>
                </a:r>
                <a:r>
                  <a:rPr lang="sv-FI" dirty="0" err="1"/>
                  <a:t>velocity</a:t>
                </a:r>
                <a:r>
                  <a:rPr lang="sv-FI" dirty="0" smtClean="0"/>
                  <a:t>!</a:t>
                </a:r>
              </a:p>
              <a:p>
                <a:pPr marL="457200" lvl="1" indent="0">
                  <a:buNone/>
                </a:pPr>
                <a:r>
                  <a:rPr lang="sv-FI" b="0" dirty="0" smtClean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endParaRPr lang="sv-FI" b="0" i="1" dirty="0" smtClean="0">
                  <a:latin typeface="Cambria Math"/>
                </a:endParaRPr>
              </a:p>
              <a:p>
                <a:pPr marL="457200" lvl="1" indent="0">
                  <a:buNone/>
                </a:pPr>
                <a:r>
                  <a:rPr lang="sv-FI" b="0" dirty="0" smtClean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𝑥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sv-FI" b="0" dirty="0" smtClean="0"/>
                  <a:t/>
                </a:r>
                <a:br>
                  <a:rPr lang="sv-FI" b="0" dirty="0" smtClean="0"/>
                </a:br>
                <a:endParaRPr lang="sv-FI" dirty="0" smtClean="0"/>
              </a:p>
              <a:p>
                <a:pPr lvl="1"/>
                <a:r>
                  <a:rPr lang="sv-FI" dirty="0" err="1" smtClean="0"/>
                  <a:t>Along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y-axis</a:t>
                </a:r>
                <a:r>
                  <a:rPr lang="sv-FI" dirty="0" smtClean="0"/>
                  <a:t>: </a:t>
                </a:r>
                <a:r>
                  <a:rPr lang="sv-FI" dirty="0" err="1" smtClean="0"/>
                  <a:t>acc</a:t>
                </a:r>
                <a:r>
                  <a:rPr lang="sv-FI" dirty="0" smtClean="0"/>
                  <a:t>. of </a:t>
                </a:r>
                <a:r>
                  <a:rPr lang="sv-FI" dirty="0" err="1" smtClean="0"/>
                  <a:t>gravity</a:t>
                </a:r>
                <a:r>
                  <a:rPr lang="sv-FI" dirty="0" smtClean="0"/>
                  <a:t> </a:t>
                </a:r>
                <a:r>
                  <a:rPr lang="sv-FI" u="sng" dirty="0" err="1" smtClean="0"/>
                  <a:t>downwards</a:t>
                </a:r>
                <a:r>
                  <a:rPr lang="sv-FI" dirty="0" smtClean="0"/>
                  <a:t>!</a:t>
                </a:r>
              </a:p>
              <a:p>
                <a:pPr marL="457200" lvl="1" indent="0">
                  <a:buNone/>
                </a:pPr>
                <a:r>
                  <a:rPr lang="sv-FI" b="0" dirty="0" smtClean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−</m:t>
                    </m:r>
                    <m:r>
                      <a:rPr lang="sv-FI" b="0" i="1" smtClean="0">
                        <a:latin typeface="Cambria Math"/>
                      </a:rPr>
                      <m:t>𝑔𝑡</m:t>
                    </m:r>
                  </m:oMath>
                </a14:m>
                <a:endParaRPr lang="sv-FI" b="0" i="1" dirty="0" smtClean="0">
                  <a:latin typeface="Cambria Math"/>
                </a:endParaRPr>
              </a:p>
              <a:p>
                <a:pPr marL="457200" lvl="1" indent="0">
                  <a:buNone/>
                </a:pPr>
                <a:r>
                  <a:rPr lang="sv-FI" b="0" dirty="0" smtClean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𝑦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sv-F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𝑢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𝑡</m:t>
                    </m:r>
                    <m:r>
                      <a:rPr lang="sv-FI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𝑔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sv-FI" dirty="0" smtClean="0"/>
              </a:p>
              <a:p>
                <a:pPr lvl="1"/>
                <a:r>
                  <a:rPr lang="sv-FI" dirty="0" smtClean="0"/>
                  <a:t>The final </a:t>
                </a:r>
                <a:r>
                  <a:rPr lang="sv-FI" dirty="0" err="1" smtClean="0"/>
                  <a:t>velocity</a:t>
                </a:r>
                <a:r>
                  <a:rPr lang="sv-FI" dirty="0" smtClean="0"/>
                  <a:t> v:</a:t>
                </a:r>
              </a:p>
              <a:p>
                <a:pPr marL="457200" lvl="1" indent="0">
                  <a:buNone/>
                </a:pPr>
                <a:r>
                  <a:rPr lang="sv-FI" b="0" dirty="0" smtClean="0"/>
                  <a:t>			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𝑣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v-FI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𝑥</m:t>
                            </m:r>
                          </m:sub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  <m:r>
                          <a:rPr lang="sv-FI" b="0" i="1" smtClean="0">
                            <a:latin typeface="Cambria Math"/>
                          </a:rPr>
                          <m:t>+</m:t>
                        </m:r>
                        <m:sSubSup>
                          <m:sSubSup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𝑦</m:t>
                            </m:r>
                          </m:sub>
                          <m:sup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e>
                    </m:rad>
                  </m:oMath>
                </a14:m>
                <a:endParaRPr lang="sv-FI" b="0" i="1" dirty="0" smtClean="0">
                  <a:latin typeface="Cambria Math"/>
                </a:endParaRPr>
              </a:p>
              <a:p>
                <a:pPr marL="457200" lvl="1" indent="0">
                  <a:buNone/>
                </a:pPr>
                <a:r>
                  <a:rPr lang="sv-FI" b="0" dirty="0" smtClean="0"/>
                  <a:t>	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v-FI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v-FI" b="0" i="0" smtClean="0">
                            <a:latin typeface="Cambria Math"/>
                          </a:rPr>
                          <m:t>tan</m:t>
                        </m:r>
                      </m:fName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𝜑</m:t>
                        </m:r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sv-FI" b="0" i="1" smtClean="0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𝑦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sv-FI" b="0" i="1" smtClean="0"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</m:sub>
                            </m:sSub>
                          </m:den>
                        </m:f>
                      </m:e>
                    </m:func>
                  </m:oMath>
                </a14:m>
                <a:endParaRPr lang="sv-FI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60648"/>
                <a:ext cx="8424936" cy="6597352"/>
              </a:xfrm>
              <a:blipFill rotWithShape="1">
                <a:blip r:embed="rId2"/>
                <a:stretch>
                  <a:fillRect l="-1230" t="-1848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819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1175</TotalTime>
  <Words>223</Words>
  <Application>Microsoft Office PowerPoint</Application>
  <PresentationFormat>On-screen Show (4:3)</PresentationFormat>
  <Paragraphs>45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2.1 Motion</vt:lpstr>
      <vt:lpstr>PowerPoint Presentation</vt:lpstr>
      <vt:lpstr>PowerPoint Presentation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2.1 Motion</dc:title>
  <dc:creator>Markus Norrby</dc:creator>
  <cp:lastModifiedBy>Markus Norrby</cp:lastModifiedBy>
  <cp:revision>11</cp:revision>
  <dcterms:created xsi:type="dcterms:W3CDTF">2015-02-04T08:09:57Z</dcterms:created>
  <dcterms:modified xsi:type="dcterms:W3CDTF">2015-02-11T11:01:17Z</dcterms:modified>
</cp:coreProperties>
</file>