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  <p:sldId id="257" r:id="rId4"/>
    <p:sldId id="258" r:id="rId5"/>
  </p:sldIdLst>
  <p:sldSz cx="9144000" cy="6858000" type="screen4x3"/>
  <p:notesSz cx="6858000" cy="9144000"/>
  <p:defaultTextStyle>
    <a:defPPr>
      <a:defRPr lang="sv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76" d="100"/>
          <a:sy n="76" d="100"/>
        </p:scale>
        <p:origin x="-336" y="20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27968-4300-470B-9389-B80223369E11}" type="datetimeFigureOut">
              <a:rPr lang="sv-FI" smtClean="0"/>
              <a:t>14.11.2014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FBA1-5593-41D2-B001-1381DF90692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0863077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27968-4300-470B-9389-B80223369E11}" type="datetimeFigureOut">
              <a:rPr lang="sv-FI" smtClean="0"/>
              <a:t>14.11.2014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FBA1-5593-41D2-B001-1381DF90692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0896766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27968-4300-470B-9389-B80223369E11}" type="datetimeFigureOut">
              <a:rPr lang="sv-FI" smtClean="0"/>
              <a:t>14.11.2014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FBA1-5593-41D2-B001-1381DF90692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880864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27968-4300-470B-9389-B80223369E11}" type="datetimeFigureOut">
              <a:rPr lang="sv-FI" smtClean="0"/>
              <a:t>14.11.2014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FBA1-5593-41D2-B001-1381DF90692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0766022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27968-4300-470B-9389-B80223369E11}" type="datetimeFigureOut">
              <a:rPr lang="sv-FI" smtClean="0"/>
              <a:t>14.11.2014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FBA1-5593-41D2-B001-1381DF90692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250513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27968-4300-470B-9389-B80223369E11}" type="datetimeFigureOut">
              <a:rPr lang="sv-FI" smtClean="0"/>
              <a:t>14.11.2014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FBA1-5593-41D2-B001-1381DF90692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6795694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27968-4300-470B-9389-B80223369E11}" type="datetimeFigureOut">
              <a:rPr lang="sv-FI" smtClean="0"/>
              <a:t>14.11.2014</a:t>
            </a:fld>
            <a:endParaRPr lang="sv-FI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FBA1-5593-41D2-B001-1381DF90692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611481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27968-4300-470B-9389-B80223369E11}" type="datetimeFigureOut">
              <a:rPr lang="sv-FI" smtClean="0"/>
              <a:t>14.11.2014</a:t>
            </a:fld>
            <a:endParaRPr lang="sv-FI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FBA1-5593-41D2-B001-1381DF90692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2321225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27968-4300-470B-9389-B80223369E11}" type="datetimeFigureOut">
              <a:rPr lang="sv-FI" smtClean="0"/>
              <a:t>14.11.2014</a:t>
            </a:fld>
            <a:endParaRPr lang="sv-FI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FBA1-5593-41D2-B001-1381DF90692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4634969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27968-4300-470B-9389-B80223369E11}" type="datetimeFigureOut">
              <a:rPr lang="sv-FI" smtClean="0"/>
              <a:t>14.11.2014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FBA1-5593-41D2-B001-1381DF90692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2441618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D927968-4300-470B-9389-B80223369E11}" type="datetimeFigureOut">
              <a:rPr lang="sv-FI" smtClean="0"/>
              <a:t>14.11.2014</a:t>
            </a:fld>
            <a:endParaRPr lang="sv-F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F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06FBA1-5593-41D2-B001-1381DF90692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3250962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sv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sv-FI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D927968-4300-470B-9389-B80223369E11}" type="datetimeFigureOut">
              <a:rPr lang="sv-FI" smtClean="0"/>
              <a:t>14.11.2014</a:t>
            </a:fld>
            <a:endParaRPr lang="sv-F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F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06FBA1-5593-41D2-B001-1381DF906922}" type="slidenum">
              <a:rPr lang="sv-FI" smtClean="0"/>
              <a:t>‹#›</a:t>
            </a:fld>
            <a:endParaRPr lang="sv-FI"/>
          </a:p>
        </p:txBody>
      </p:sp>
    </p:spTree>
    <p:extLst>
      <p:ext uri="{BB962C8B-B14F-4D97-AF65-F5344CB8AC3E}">
        <p14:creationId xmlns:p14="http://schemas.microsoft.com/office/powerpoint/2010/main" val="163732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3568" y="116632"/>
            <a:ext cx="7772400" cy="1008063"/>
          </a:xfrm>
        </p:spPr>
        <p:txBody>
          <a:bodyPr/>
          <a:lstStyle/>
          <a:p>
            <a:r>
              <a:rPr lang="sv-SE" altLang="sv-FI" dirty="0"/>
              <a:t>Strålskydd</a:t>
            </a:r>
            <a:endParaRPr lang="sv-SE" altLang="sv-FI" dirty="0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505" y="1124745"/>
            <a:ext cx="8712968" cy="5184576"/>
          </a:xfrm>
        </p:spPr>
        <p:txBody>
          <a:bodyPr/>
          <a:lstStyle/>
          <a:p>
            <a:pPr eaLnBrk="1" hangingPunct="1"/>
            <a:endParaRPr lang="sv-SE" altLang="sv-FI" sz="2800" dirty="0"/>
          </a:p>
          <a:p>
            <a:pPr eaLnBrk="1" hangingPunct="1"/>
            <a:r>
              <a:rPr lang="sv-SE" altLang="sv-FI" sz="2800" dirty="0" smtClean="0"/>
              <a:t>Strålning kan indelas på olika sätt:</a:t>
            </a:r>
          </a:p>
          <a:p>
            <a:pPr marL="0" indent="0" eaLnBrk="1" hangingPunct="1">
              <a:buNone/>
            </a:pPr>
            <a:endParaRPr lang="sv-SE" altLang="sv-FI" sz="2800" dirty="0" smtClean="0"/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36538670"/>
              </p:ext>
            </p:extLst>
          </p:nvPr>
        </p:nvGraphicFramePr>
        <p:xfrm>
          <a:off x="467544" y="2420888"/>
          <a:ext cx="7992888" cy="1812526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160240"/>
                <a:gridCol w="3168352"/>
                <a:gridCol w="2664296"/>
              </a:tblGrid>
              <a:tr h="288032">
                <a:tc>
                  <a:txBody>
                    <a:bodyPr/>
                    <a:lstStyle/>
                    <a:p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dirty="0" smtClean="0"/>
                        <a:t>Partikelstrålning</a:t>
                      </a:r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dirty="0" smtClean="0"/>
                        <a:t>EM-strålning</a:t>
                      </a:r>
                      <a:endParaRPr lang="sv-FI" dirty="0"/>
                    </a:p>
                  </a:txBody>
                  <a:tcPr/>
                </a:tc>
              </a:tr>
              <a:tr h="723383">
                <a:tc>
                  <a:txBody>
                    <a:bodyPr/>
                    <a:lstStyle/>
                    <a:p>
                      <a:r>
                        <a:rPr lang="sv-FI" dirty="0" smtClean="0"/>
                        <a:t>Joniserande</a:t>
                      </a:r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dirty="0" smtClean="0"/>
                        <a:t>T.ex. alfastrålning</a:t>
                      </a:r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dirty="0" smtClean="0"/>
                        <a:t>T.ex. gammastrålning </a:t>
                      </a:r>
                      <a:endParaRPr lang="sv-FI" dirty="0"/>
                    </a:p>
                  </a:txBody>
                  <a:tcPr/>
                </a:tc>
              </a:tr>
              <a:tr h="723383">
                <a:tc>
                  <a:txBody>
                    <a:bodyPr/>
                    <a:lstStyle/>
                    <a:p>
                      <a:r>
                        <a:rPr lang="sv-FI" dirty="0" smtClean="0"/>
                        <a:t>Icke-joniserande</a:t>
                      </a:r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sv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sv-FI" dirty="0" smtClean="0"/>
                        <a:t>T.ex. mikrovågor</a:t>
                      </a:r>
                      <a:endParaRPr lang="sv-FI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3" name="TextBox 2"/>
          <p:cNvSpPr txBox="1"/>
          <p:nvPr/>
        </p:nvSpPr>
        <p:spPr>
          <a:xfrm>
            <a:off x="179512" y="4437112"/>
            <a:ext cx="864096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sv-SE" sz="2800" dirty="0"/>
              <a:t>Strålningsmätningar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400" dirty="0"/>
              <a:t>Aktivitet: antal sönderfall per sekund, enheten Becquerel (Bq)</a:t>
            </a:r>
          </a:p>
          <a:p>
            <a:pPr marL="800100" lvl="1" indent="-342900">
              <a:buFont typeface="Arial" panose="020B0604020202020204" pitchFamily="34" charset="0"/>
              <a:buChar char="•"/>
            </a:pPr>
            <a:r>
              <a:rPr lang="sv-SE" sz="2400" dirty="0"/>
              <a:t>Doshastighet: beaktar också olika strålningstypers verkan, enheten mikrosievert per timme (</a:t>
            </a:r>
            <a:r>
              <a:rPr lang="el-GR" sz="2400" dirty="0"/>
              <a:t>μ</a:t>
            </a:r>
            <a:r>
              <a:rPr lang="sv-FI" sz="2400" dirty="0"/>
              <a:t>Sv/h)</a:t>
            </a:r>
          </a:p>
        </p:txBody>
      </p:sp>
    </p:spTree>
    <p:extLst>
      <p:ext uri="{BB962C8B-B14F-4D97-AF65-F5344CB8AC3E}">
        <p14:creationId xmlns:p14="http://schemas.microsoft.com/office/powerpoint/2010/main" val="194601772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bldLvl="2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FI" altLang="sv-FI" smtClean="0"/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v-FI" altLang="sv-FI" smtClean="0"/>
          </a:p>
        </p:txBody>
      </p:sp>
      <p:pic>
        <p:nvPicPr>
          <p:cNvPr id="5124" name="Picture 2" descr="annoskakku_ru500x32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850" y="188640"/>
            <a:ext cx="8561388" cy="5616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5022401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772400" cy="1143000"/>
          </a:xfrm>
        </p:spPr>
        <p:txBody>
          <a:bodyPr/>
          <a:lstStyle/>
          <a:p>
            <a:pPr eaLnBrk="1" hangingPunct="1"/>
            <a:r>
              <a:rPr lang="sv-SE" altLang="sv-FI" dirty="0" smtClean="0"/>
              <a:t>Strålskydd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341438"/>
            <a:ext cx="7772400" cy="4419600"/>
          </a:xfrm>
        </p:spPr>
        <p:txBody>
          <a:bodyPr>
            <a:normAutofit fontScale="92500"/>
          </a:bodyPr>
          <a:lstStyle/>
          <a:p>
            <a:pPr eaLnBrk="1" hangingPunct="1">
              <a:lnSpc>
                <a:spcPct val="90000"/>
              </a:lnSpc>
            </a:pPr>
            <a:r>
              <a:rPr lang="sv-SE" altLang="sv-FI" sz="2800" smtClean="0"/>
              <a:t>Joniserande strålning (kan slå sönder DNA)</a:t>
            </a:r>
          </a:p>
          <a:p>
            <a:pPr lvl="1" eaLnBrk="1" hangingPunct="1">
              <a:lnSpc>
                <a:spcPct val="90000"/>
              </a:lnSpc>
            </a:pPr>
            <a:r>
              <a:rPr lang="sv-SE" altLang="sv-FI" sz="2400" smtClean="0"/>
              <a:t>Alfa: mycket farlig inuti kroppen, men stoppas av t.ex. ett papper, ett lager död hud eller några centimeter luft</a:t>
            </a:r>
          </a:p>
          <a:p>
            <a:pPr lvl="1" eaLnBrk="1" hangingPunct="1">
              <a:lnSpc>
                <a:spcPct val="90000"/>
              </a:lnSpc>
            </a:pPr>
            <a:r>
              <a:rPr lang="sv-SE" altLang="sv-FI" sz="2400" smtClean="0"/>
              <a:t>Beta: mycket farlig, stoppas av några millimeter plast eller metall</a:t>
            </a:r>
          </a:p>
          <a:p>
            <a:pPr lvl="1" eaLnBrk="1" hangingPunct="1">
              <a:lnSpc>
                <a:spcPct val="90000"/>
              </a:lnSpc>
            </a:pPr>
            <a:r>
              <a:rPr lang="sv-SE" altLang="sv-FI" sz="2400" smtClean="0"/>
              <a:t>Neutron: mycket farlig, stoppas av 10 m specialbetong eller vatten</a:t>
            </a:r>
          </a:p>
          <a:p>
            <a:pPr lvl="1" eaLnBrk="1" hangingPunct="1">
              <a:lnSpc>
                <a:spcPct val="90000"/>
              </a:lnSpc>
            </a:pPr>
            <a:r>
              <a:rPr lang="sv-SE" altLang="sv-FI" sz="2400" smtClean="0"/>
              <a:t>Gamma: mycket farlig, stoppas av 10 cm bly eller 1 m betong</a:t>
            </a:r>
          </a:p>
          <a:p>
            <a:pPr lvl="1" eaLnBrk="1" hangingPunct="1">
              <a:lnSpc>
                <a:spcPct val="90000"/>
              </a:lnSpc>
            </a:pPr>
            <a:r>
              <a:rPr lang="sv-SE" altLang="sv-FI" sz="2400" smtClean="0"/>
              <a:t>Röntgen: farlig, stoppas av 1 cm bly, eller 10 cm betong</a:t>
            </a:r>
          </a:p>
          <a:p>
            <a:pPr lvl="1" eaLnBrk="1" hangingPunct="1">
              <a:lnSpc>
                <a:spcPct val="90000"/>
              </a:lnSpc>
            </a:pPr>
            <a:r>
              <a:rPr lang="sv-SE" altLang="sv-FI" sz="2400" smtClean="0"/>
              <a:t>UVB, UVC, farliga, stoppas av tunna kläder</a:t>
            </a:r>
          </a:p>
          <a:p>
            <a:pPr lvl="1" eaLnBrk="1" hangingPunct="1">
              <a:lnSpc>
                <a:spcPct val="90000"/>
              </a:lnSpc>
            </a:pPr>
            <a:r>
              <a:rPr lang="sv-SE" altLang="sv-FI" sz="2400" smtClean="0"/>
              <a:t>UVA, ganska farlig, stoppas av solskyddskräm</a:t>
            </a:r>
          </a:p>
        </p:txBody>
      </p:sp>
    </p:spTree>
    <p:extLst>
      <p:ext uri="{BB962C8B-B14F-4D97-AF65-F5344CB8AC3E}">
        <p14:creationId xmlns:p14="http://schemas.microsoft.com/office/powerpoint/2010/main" val="28202923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07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07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07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7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07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307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 nodeType="clickPar">
                      <p:stCondLst>
                        <p:cond delay="indefinite"/>
                      </p:stCondLst>
                      <p:childTnLst>
                        <p:par>
                          <p:cTn id="3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307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307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5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11560" y="476673"/>
            <a:ext cx="7846640" cy="5619328"/>
          </a:xfrm>
        </p:spPr>
        <p:txBody>
          <a:bodyPr/>
          <a:lstStyle/>
          <a:p>
            <a:pPr eaLnBrk="1" hangingPunct="1"/>
            <a:r>
              <a:rPr lang="sv-SE" altLang="sv-FI" dirty="0" smtClean="0"/>
              <a:t>Icke-joniserande strålning </a:t>
            </a:r>
          </a:p>
          <a:p>
            <a:pPr lvl="1"/>
            <a:r>
              <a:rPr lang="sv-SE" altLang="sv-FI" dirty="0" smtClean="0"/>
              <a:t>(</a:t>
            </a:r>
            <a:r>
              <a:rPr lang="sv-SE" altLang="sv-FI" dirty="0" err="1" smtClean="0"/>
              <a:t>Laser)ljus</a:t>
            </a:r>
            <a:endParaRPr lang="sv-SE" altLang="sv-FI" dirty="0" smtClean="0"/>
          </a:p>
          <a:p>
            <a:pPr lvl="1" eaLnBrk="1" hangingPunct="1"/>
            <a:r>
              <a:rPr lang="sv-SE" altLang="sv-FI" dirty="0" smtClean="0"/>
              <a:t>Värmestrålning</a:t>
            </a:r>
          </a:p>
          <a:p>
            <a:pPr lvl="1" eaLnBrk="1" hangingPunct="1"/>
            <a:r>
              <a:rPr lang="sv-SE" altLang="sv-FI" dirty="0" smtClean="0"/>
              <a:t>Mikrovågor/radiovågor (riskerna okända??)</a:t>
            </a:r>
          </a:p>
          <a:p>
            <a:pPr lvl="1" eaLnBrk="1" hangingPunct="1"/>
            <a:r>
              <a:rPr lang="sv-SE" altLang="sv-FI" dirty="0" err="1" smtClean="0"/>
              <a:t>Elfält/magnetfält</a:t>
            </a:r>
            <a:endParaRPr lang="sv-SE" altLang="sv-FI" dirty="0" smtClean="0"/>
          </a:p>
          <a:p>
            <a:pPr lvl="1" eaLnBrk="1" hangingPunct="1"/>
            <a:endParaRPr lang="sv-SE" altLang="sv-FI" dirty="0" smtClean="0"/>
          </a:p>
        </p:txBody>
      </p:sp>
    </p:spTree>
    <p:extLst>
      <p:ext uri="{BB962C8B-B14F-4D97-AF65-F5344CB8AC3E}">
        <p14:creationId xmlns:p14="http://schemas.microsoft.com/office/powerpoint/2010/main" val="35643984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09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409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09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409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409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9" grpId="0" build="p" bldLvl="2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303</TotalTime>
  <Words>163</Words>
  <Application>Microsoft Office PowerPoint</Application>
  <PresentationFormat>On-screen Show (4:3)</PresentationFormat>
  <Paragraphs>27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Strålskydd</vt:lpstr>
      <vt:lpstr>PowerPoint Presentation</vt:lpstr>
      <vt:lpstr>Strålskydd</vt:lpstr>
      <vt:lpstr>PowerPoint Presentation</vt:lpstr>
    </vt:vector>
  </TitlesOfParts>
  <Company>Åbo Akademi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Strålning</dc:title>
  <dc:creator>Markus Norrby</dc:creator>
  <cp:lastModifiedBy>Markus Norrby</cp:lastModifiedBy>
  <cp:revision>8</cp:revision>
  <dcterms:created xsi:type="dcterms:W3CDTF">2014-09-15T11:35:04Z</dcterms:created>
  <dcterms:modified xsi:type="dcterms:W3CDTF">2014-11-14T11:06:13Z</dcterms:modified>
</cp:coreProperties>
</file>