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4" r:id="rId5"/>
    <p:sldId id="265" r:id="rId6"/>
    <p:sldId id="266" r:id="rId7"/>
    <p:sldId id="261" r:id="rId8"/>
    <p:sldId id="262" r:id="rId9"/>
    <p:sldId id="267" r:id="rId10"/>
  </p:sldIdLst>
  <p:sldSz cx="9144000" cy="6858000" type="screen4x3"/>
  <p:notesSz cx="6858000" cy="9144000"/>
  <p:defaultTextStyle>
    <a:defPPr>
      <a:defRPr lang="sv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858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v-FI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sv-F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5FC04B-682A-447A-B0CE-0C29B6FF05EC}" type="datetimeFigureOut">
              <a:rPr lang="sv-FI" smtClean="0"/>
              <a:t>24.9.2015</a:t>
            </a:fld>
            <a:endParaRPr lang="sv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21505-BEBC-493B-B045-FE54F4A33060}" type="slidenum">
              <a:rPr lang="sv-FI" smtClean="0"/>
              <a:t>‹#›</a:t>
            </a:fld>
            <a:endParaRPr lang="sv-FI"/>
          </a:p>
        </p:txBody>
      </p:sp>
    </p:spTree>
    <p:extLst>
      <p:ext uri="{BB962C8B-B14F-4D97-AF65-F5344CB8AC3E}">
        <p14:creationId xmlns:p14="http://schemas.microsoft.com/office/powerpoint/2010/main" val="3010861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FI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F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5FC04B-682A-447A-B0CE-0C29B6FF05EC}" type="datetimeFigureOut">
              <a:rPr lang="sv-FI" smtClean="0"/>
              <a:t>24.9.2015</a:t>
            </a:fld>
            <a:endParaRPr lang="sv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21505-BEBC-493B-B045-FE54F4A33060}" type="slidenum">
              <a:rPr lang="sv-FI" smtClean="0"/>
              <a:t>‹#›</a:t>
            </a:fld>
            <a:endParaRPr lang="sv-FI"/>
          </a:p>
        </p:txBody>
      </p:sp>
    </p:spTree>
    <p:extLst>
      <p:ext uri="{BB962C8B-B14F-4D97-AF65-F5344CB8AC3E}">
        <p14:creationId xmlns:p14="http://schemas.microsoft.com/office/powerpoint/2010/main" val="23887899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sv-FI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5FC04B-682A-447A-B0CE-0C29B6FF05EC}" type="datetimeFigureOut">
              <a:rPr lang="sv-FI" smtClean="0"/>
              <a:t>24.9.2015</a:t>
            </a:fld>
            <a:endParaRPr lang="sv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21505-BEBC-493B-B045-FE54F4A33060}" type="slidenum">
              <a:rPr lang="sv-FI" smtClean="0"/>
              <a:t>‹#›</a:t>
            </a:fld>
            <a:endParaRPr lang="sv-FI"/>
          </a:p>
        </p:txBody>
      </p:sp>
    </p:spTree>
    <p:extLst>
      <p:ext uri="{BB962C8B-B14F-4D97-AF65-F5344CB8AC3E}">
        <p14:creationId xmlns:p14="http://schemas.microsoft.com/office/powerpoint/2010/main" val="22779266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FI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FI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FI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5FC04B-682A-447A-B0CE-0C29B6FF05EC}" type="datetimeFigureOut">
              <a:rPr lang="sv-FI" smtClean="0"/>
              <a:t>24.9.2015</a:t>
            </a:fld>
            <a:endParaRPr lang="sv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21505-BEBC-493B-B045-FE54F4A33060}" type="slidenum">
              <a:rPr lang="sv-FI" smtClean="0"/>
              <a:t>‹#›</a:t>
            </a:fld>
            <a:endParaRPr lang="sv-FI"/>
          </a:p>
        </p:txBody>
      </p:sp>
    </p:spTree>
    <p:extLst>
      <p:ext uri="{BB962C8B-B14F-4D97-AF65-F5344CB8AC3E}">
        <p14:creationId xmlns:p14="http://schemas.microsoft.com/office/powerpoint/2010/main" val="4233710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sv-FI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FI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FI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5FC04B-682A-447A-B0CE-0C29B6FF05EC}" type="datetimeFigureOut">
              <a:rPr lang="sv-FI" smtClean="0"/>
              <a:t>24.9.2015</a:t>
            </a:fld>
            <a:endParaRPr lang="sv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F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21505-BEBC-493B-B045-FE54F4A33060}" type="slidenum">
              <a:rPr lang="sv-FI" smtClean="0"/>
              <a:t>‹#›</a:t>
            </a:fld>
            <a:endParaRPr lang="sv-FI"/>
          </a:p>
        </p:txBody>
      </p:sp>
    </p:spTree>
    <p:extLst>
      <p:ext uri="{BB962C8B-B14F-4D97-AF65-F5344CB8AC3E}">
        <p14:creationId xmlns:p14="http://schemas.microsoft.com/office/powerpoint/2010/main" val="39756919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FI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5FC04B-682A-447A-B0CE-0C29B6FF05EC}" type="datetimeFigureOut">
              <a:rPr lang="sv-FI" smtClean="0"/>
              <a:t>24.9.2015</a:t>
            </a:fld>
            <a:endParaRPr lang="sv-F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F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21505-BEBC-493B-B045-FE54F4A33060}" type="slidenum">
              <a:rPr lang="sv-FI" smtClean="0"/>
              <a:t>‹#›</a:t>
            </a:fld>
            <a:endParaRPr lang="sv-FI"/>
          </a:p>
        </p:txBody>
      </p:sp>
    </p:spTree>
    <p:extLst>
      <p:ext uri="{BB962C8B-B14F-4D97-AF65-F5344CB8AC3E}">
        <p14:creationId xmlns:p14="http://schemas.microsoft.com/office/powerpoint/2010/main" val="8967856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5FC04B-682A-447A-B0CE-0C29B6FF05EC}" type="datetimeFigureOut">
              <a:rPr lang="sv-FI" smtClean="0"/>
              <a:t>24.9.2015</a:t>
            </a:fld>
            <a:endParaRPr lang="sv-F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21505-BEBC-493B-B045-FE54F4A33060}" type="slidenum">
              <a:rPr lang="sv-FI" smtClean="0"/>
              <a:t>‹#›</a:t>
            </a:fld>
            <a:endParaRPr lang="sv-FI"/>
          </a:p>
        </p:txBody>
      </p:sp>
    </p:spTree>
    <p:extLst>
      <p:ext uri="{BB962C8B-B14F-4D97-AF65-F5344CB8AC3E}">
        <p14:creationId xmlns:p14="http://schemas.microsoft.com/office/powerpoint/2010/main" val="4340543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v-FI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FI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5FC04B-682A-447A-B0CE-0C29B6FF05EC}" type="datetimeFigureOut">
              <a:rPr lang="sv-FI" smtClean="0"/>
              <a:t>24.9.2015</a:t>
            </a:fld>
            <a:endParaRPr lang="sv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21505-BEBC-493B-B045-FE54F4A33060}" type="slidenum">
              <a:rPr lang="sv-FI" smtClean="0"/>
              <a:t>‹#›</a:t>
            </a:fld>
            <a:endParaRPr lang="sv-FI"/>
          </a:p>
        </p:txBody>
      </p:sp>
    </p:spTree>
    <p:extLst>
      <p:ext uri="{BB962C8B-B14F-4D97-AF65-F5344CB8AC3E}">
        <p14:creationId xmlns:p14="http://schemas.microsoft.com/office/powerpoint/2010/main" val="9608095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v-FI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FI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5FC04B-682A-447A-B0CE-0C29B6FF05EC}" type="datetimeFigureOut">
              <a:rPr lang="sv-FI" smtClean="0"/>
              <a:t>24.9.2015</a:t>
            </a:fld>
            <a:endParaRPr lang="sv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21505-BEBC-493B-B045-FE54F4A33060}" type="slidenum">
              <a:rPr lang="sv-FI" smtClean="0"/>
              <a:t>‹#›</a:t>
            </a:fld>
            <a:endParaRPr lang="sv-FI"/>
          </a:p>
        </p:txBody>
      </p:sp>
    </p:spTree>
    <p:extLst>
      <p:ext uri="{BB962C8B-B14F-4D97-AF65-F5344CB8AC3E}">
        <p14:creationId xmlns:p14="http://schemas.microsoft.com/office/powerpoint/2010/main" val="31946729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FI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F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5FC04B-682A-447A-B0CE-0C29B6FF05EC}" type="datetimeFigureOut">
              <a:rPr lang="sv-FI" smtClean="0"/>
              <a:t>24.9.2015</a:t>
            </a:fld>
            <a:endParaRPr lang="sv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21505-BEBC-493B-B045-FE54F4A33060}" type="slidenum">
              <a:rPr lang="sv-FI" smtClean="0"/>
              <a:t>‹#›</a:t>
            </a:fld>
            <a:endParaRPr lang="sv-FI"/>
          </a:p>
        </p:txBody>
      </p:sp>
    </p:spTree>
    <p:extLst>
      <p:ext uri="{BB962C8B-B14F-4D97-AF65-F5344CB8AC3E}">
        <p14:creationId xmlns:p14="http://schemas.microsoft.com/office/powerpoint/2010/main" val="15879641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sv-FI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F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5FC04B-682A-447A-B0CE-0C29B6FF05EC}" type="datetimeFigureOut">
              <a:rPr lang="sv-FI" smtClean="0"/>
              <a:t>24.9.2015</a:t>
            </a:fld>
            <a:endParaRPr lang="sv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21505-BEBC-493B-B045-FE54F4A33060}" type="slidenum">
              <a:rPr lang="sv-FI" smtClean="0"/>
              <a:t>‹#›</a:t>
            </a:fld>
            <a:endParaRPr lang="sv-FI"/>
          </a:p>
        </p:txBody>
      </p:sp>
    </p:spTree>
    <p:extLst>
      <p:ext uri="{BB962C8B-B14F-4D97-AF65-F5344CB8AC3E}">
        <p14:creationId xmlns:p14="http://schemas.microsoft.com/office/powerpoint/2010/main" val="42341445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v-FI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endParaRPr lang="sv-FI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FI" altLang="sv-FI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FI" altLang="sv-FI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71EAA1-40CB-4195-B9AA-79938FCC8C01}" type="slidenum">
              <a:rPr lang="sv-SE" altLang="sv-FI"/>
              <a:pPr>
                <a:defRPr/>
              </a:pPr>
              <a:t>‹#›</a:t>
            </a:fld>
            <a:endParaRPr lang="sv-SE" altLang="sv-FI"/>
          </a:p>
        </p:txBody>
      </p:sp>
    </p:spTree>
    <p:extLst>
      <p:ext uri="{BB962C8B-B14F-4D97-AF65-F5344CB8AC3E}">
        <p14:creationId xmlns:p14="http://schemas.microsoft.com/office/powerpoint/2010/main" val="28207257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sv-FI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F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5FC04B-682A-447A-B0CE-0C29B6FF05EC}" type="datetimeFigureOut">
              <a:rPr lang="sv-FI" smtClean="0"/>
              <a:t>24.9.2015</a:t>
            </a:fld>
            <a:endParaRPr lang="sv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21505-BEBC-493B-B045-FE54F4A33060}" type="slidenum">
              <a:rPr lang="sv-FI" smtClean="0"/>
              <a:t>‹#›</a:t>
            </a:fld>
            <a:endParaRPr lang="sv-FI"/>
          </a:p>
        </p:txBody>
      </p:sp>
    </p:spTree>
    <p:extLst>
      <p:ext uri="{BB962C8B-B14F-4D97-AF65-F5344CB8AC3E}">
        <p14:creationId xmlns:p14="http://schemas.microsoft.com/office/powerpoint/2010/main" val="2595633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.be/DZGINaRUEkU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.be/thnDxFdkzZs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FI" dirty="0" smtClean="0"/>
              <a:t>7.3 The </a:t>
            </a:r>
            <a:r>
              <a:rPr lang="sv-FI" dirty="0" err="1" smtClean="0"/>
              <a:t>structure</a:t>
            </a:r>
            <a:r>
              <a:rPr lang="sv-FI" dirty="0" smtClean="0"/>
              <a:t> of </a:t>
            </a:r>
            <a:r>
              <a:rPr lang="sv-FI" dirty="0" err="1" smtClean="0"/>
              <a:t>matter</a:t>
            </a:r>
            <a:endParaRPr lang="sv-FI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FI" dirty="0" err="1" smtClean="0"/>
              <a:t>Only</a:t>
            </a:r>
            <a:r>
              <a:rPr lang="sv-FI" dirty="0" smtClean="0"/>
              <a:t> 4 </a:t>
            </a:r>
            <a:r>
              <a:rPr lang="sv-FI" dirty="0" err="1" smtClean="0"/>
              <a:t>basic</a:t>
            </a:r>
            <a:r>
              <a:rPr lang="sv-FI" dirty="0" smtClean="0"/>
              <a:t> </a:t>
            </a:r>
            <a:r>
              <a:rPr lang="sv-FI" dirty="0" err="1" smtClean="0"/>
              <a:t>interactions</a:t>
            </a:r>
            <a:r>
              <a:rPr lang="sv-FI" dirty="0" smtClean="0"/>
              <a:t>!</a:t>
            </a:r>
          </a:p>
          <a:p>
            <a:pPr lvl="1"/>
            <a:r>
              <a:rPr lang="sv-FI" b="1" dirty="0" err="1" smtClean="0"/>
              <a:t>Gravity</a:t>
            </a:r>
            <a:r>
              <a:rPr lang="sv-FI" dirty="0" smtClean="0"/>
              <a:t>: </a:t>
            </a:r>
            <a:r>
              <a:rPr lang="sv-FI" dirty="0" err="1" smtClean="0"/>
              <a:t>between</a:t>
            </a:r>
            <a:r>
              <a:rPr lang="sv-FI" dirty="0" smtClean="0"/>
              <a:t> </a:t>
            </a:r>
            <a:r>
              <a:rPr lang="sv-FI" dirty="0" err="1" smtClean="0"/>
              <a:t>objects</a:t>
            </a:r>
            <a:r>
              <a:rPr lang="sv-FI" dirty="0" smtClean="0"/>
              <a:t> of </a:t>
            </a:r>
            <a:r>
              <a:rPr lang="sv-FI" dirty="0" err="1" smtClean="0"/>
              <a:t>mass</a:t>
            </a:r>
            <a:endParaRPr lang="sv-FI" dirty="0" smtClean="0"/>
          </a:p>
          <a:p>
            <a:pPr lvl="1"/>
            <a:r>
              <a:rPr lang="sv-FI" b="1" dirty="0" err="1" smtClean="0"/>
              <a:t>Electromagnetic</a:t>
            </a:r>
            <a:r>
              <a:rPr lang="sv-FI" dirty="0"/>
              <a:t>:</a:t>
            </a:r>
            <a:r>
              <a:rPr lang="sv-FI" dirty="0" smtClean="0"/>
              <a:t> ”</a:t>
            </a:r>
            <a:r>
              <a:rPr lang="sv-FI" dirty="0" err="1" smtClean="0"/>
              <a:t>everyting</a:t>
            </a:r>
            <a:r>
              <a:rPr lang="sv-FI" dirty="0" smtClean="0"/>
              <a:t>” </a:t>
            </a:r>
            <a:r>
              <a:rPr lang="sv-FI" dirty="0" err="1" smtClean="0"/>
              <a:t>else</a:t>
            </a:r>
            <a:r>
              <a:rPr lang="sv-FI" dirty="0" smtClean="0"/>
              <a:t>!</a:t>
            </a:r>
          </a:p>
          <a:p>
            <a:pPr lvl="1"/>
            <a:r>
              <a:rPr lang="sv-FI" b="1" dirty="0" err="1" smtClean="0"/>
              <a:t>Weak</a:t>
            </a:r>
            <a:r>
              <a:rPr lang="sv-FI" dirty="0" smtClean="0"/>
              <a:t> (</a:t>
            </a:r>
            <a:r>
              <a:rPr lang="sv-FI" dirty="0" err="1" smtClean="0"/>
              <a:t>nuclear</a:t>
            </a:r>
            <a:r>
              <a:rPr lang="sv-FI" dirty="0" smtClean="0"/>
              <a:t>): beta </a:t>
            </a:r>
            <a:r>
              <a:rPr lang="sv-FI" dirty="0" err="1" smtClean="0"/>
              <a:t>decay</a:t>
            </a:r>
            <a:r>
              <a:rPr lang="sv-FI" dirty="0" smtClean="0"/>
              <a:t>, neutrinos and </a:t>
            </a:r>
            <a:r>
              <a:rPr lang="sv-FI" dirty="0" err="1" smtClean="0"/>
              <a:t>othe</a:t>
            </a:r>
            <a:r>
              <a:rPr lang="sv-FI" dirty="0" err="1" smtClean="0"/>
              <a:t>r</a:t>
            </a:r>
            <a:r>
              <a:rPr lang="sv-FI" dirty="0" smtClean="0"/>
              <a:t> slow </a:t>
            </a:r>
            <a:r>
              <a:rPr lang="sv-FI" dirty="0" err="1" smtClean="0"/>
              <a:t>magic</a:t>
            </a:r>
            <a:r>
              <a:rPr lang="sv-FI" dirty="0" smtClean="0"/>
              <a:t> stuff</a:t>
            </a:r>
          </a:p>
          <a:p>
            <a:pPr lvl="1"/>
            <a:r>
              <a:rPr lang="sv-FI" b="1" dirty="0" smtClean="0"/>
              <a:t>Strong</a:t>
            </a:r>
            <a:r>
              <a:rPr lang="sv-FI" dirty="0" smtClean="0"/>
              <a:t> (</a:t>
            </a:r>
            <a:r>
              <a:rPr lang="sv-FI" dirty="0" err="1" smtClean="0"/>
              <a:t>nuclear</a:t>
            </a:r>
            <a:r>
              <a:rPr lang="sv-FI" dirty="0" smtClean="0"/>
              <a:t>): </a:t>
            </a:r>
            <a:r>
              <a:rPr lang="sv-FI" dirty="0" err="1" smtClean="0"/>
              <a:t>keeps</a:t>
            </a:r>
            <a:r>
              <a:rPr lang="sv-FI" dirty="0" smtClean="0"/>
              <a:t> the </a:t>
            </a:r>
            <a:r>
              <a:rPr lang="sv-FI" dirty="0" err="1" smtClean="0"/>
              <a:t>nucleus</a:t>
            </a:r>
            <a:r>
              <a:rPr lang="sv-FI" dirty="0" smtClean="0"/>
              <a:t> </a:t>
            </a:r>
            <a:r>
              <a:rPr lang="sv-FI" dirty="0" err="1" smtClean="0"/>
              <a:t>together</a:t>
            </a:r>
            <a:endParaRPr lang="sv-FI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5796136" y="6237312"/>
            <a:ext cx="31806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FI" dirty="0" smtClean="0">
                <a:hlinkClick r:id="rId2"/>
              </a:rPr>
              <a:t>https://youtu.be/DZGINaRUEkU</a:t>
            </a:r>
            <a:endParaRPr lang="sv-FI" dirty="0" smtClean="0"/>
          </a:p>
        </p:txBody>
      </p:sp>
    </p:spTree>
    <p:extLst>
      <p:ext uri="{BB962C8B-B14F-4D97-AF65-F5344CB8AC3E}">
        <p14:creationId xmlns:p14="http://schemas.microsoft.com/office/powerpoint/2010/main" val="1099377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bldLvl="2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692696"/>
            <a:ext cx="8229600" cy="5256584"/>
          </a:xfrm>
        </p:spPr>
        <p:txBody>
          <a:bodyPr>
            <a:normAutofit fontScale="92500" lnSpcReduction="20000"/>
          </a:bodyPr>
          <a:lstStyle/>
          <a:p>
            <a:r>
              <a:rPr lang="sv-FI" dirty="0" smtClean="0"/>
              <a:t>Atomic </a:t>
            </a:r>
            <a:r>
              <a:rPr lang="sv-FI" dirty="0" err="1" smtClean="0"/>
              <a:t>models</a:t>
            </a:r>
            <a:r>
              <a:rPr lang="sv-FI" dirty="0" smtClean="0"/>
              <a:t>:</a:t>
            </a:r>
          </a:p>
          <a:p>
            <a:pPr lvl="1"/>
            <a:r>
              <a:rPr lang="sv-FI" dirty="0" err="1" smtClean="0"/>
              <a:t>Electron</a:t>
            </a:r>
            <a:r>
              <a:rPr lang="sv-FI" dirty="0" smtClean="0"/>
              <a:t> </a:t>
            </a:r>
            <a:r>
              <a:rPr lang="sv-FI" dirty="0" err="1" smtClean="0"/>
              <a:t>discovered</a:t>
            </a:r>
            <a:r>
              <a:rPr lang="sv-FI" dirty="0" smtClean="0"/>
              <a:t> 1897 by J.J. Thomson</a:t>
            </a:r>
          </a:p>
          <a:p>
            <a:pPr lvl="1"/>
            <a:r>
              <a:rPr lang="sv-FI" b="1" dirty="0" smtClean="0"/>
              <a:t>Thomson </a:t>
            </a:r>
            <a:r>
              <a:rPr lang="sv-FI" b="1" dirty="0" err="1" smtClean="0"/>
              <a:t>model</a:t>
            </a:r>
            <a:r>
              <a:rPr lang="sv-FI" b="1" dirty="0" smtClean="0"/>
              <a:t> </a:t>
            </a:r>
            <a:r>
              <a:rPr lang="sv-FI" dirty="0" smtClean="0"/>
              <a:t>(”</a:t>
            </a:r>
            <a:r>
              <a:rPr lang="sv-FI" dirty="0" err="1" smtClean="0"/>
              <a:t>plum</a:t>
            </a:r>
            <a:r>
              <a:rPr lang="sv-FI" dirty="0" smtClean="0"/>
              <a:t> pudding”), positive </a:t>
            </a:r>
            <a:r>
              <a:rPr lang="sv-FI" dirty="0" err="1" smtClean="0"/>
              <a:t>sphere</a:t>
            </a:r>
            <a:r>
              <a:rPr lang="sv-FI" dirty="0" smtClean="0"/>
              <a:t> </a:t>
            </a:r>
            <a:r>
              <a:rPr lang="sv-FI" dirty="0" err="1" smtClean="0"/>
              <a:t>containing</a:t>
            </a:r>
            <a:r>
              <a:rPr lang="sv-FI" dirty="0" smtClean="0"/>
              <a:t> </a:t>
            </a:r>
            <a:r>
              <a:rPr lang="sv-FI" dirty="0" err="1" smtClean="0"/>
              <a:t>electrons</a:t>
            </a:r>
            <a:endParaRPr lang="sv-FI" dirty="0" smtClean="0"/>
          </a:p>
          <a:p>
            <a:pPr lvl="1"/>
            <a:r>
              <a:rPr lang="sv-FI" dirty="0" err="1" smtClean="0"/>
              <a:t>Nucleus</a:t>
            </a:r>
            <a:r>
              <a:rPr lang="sv-FI" dirty="0" smtClean="0"/>
              <a:t> </a:t>
            </a:r>
            <a:r>
              <a:rPr lang="sv-FI" dirty="0" err="1" smtClean="0"/>
              <a:t>discovered</a:t>
            </a:r>
            <a:r>
              <a:rPr lang="sv-FI" dirty="0" smtClean="0"/>
              <a:t> 1911 by E. Rutherford</a:t>
            </a:r>
          </a:p>
          <a:p>
            <a:pPr lvl="1"/>
            <a:r>
              <a:rPr lang="sv-FI" b="1" dirty="0" smtClean="0"/>
              <a:t>Rutherford </a:t>
            </a:r>
            <a:r>
              <a:rPr lang="sv-FI" b="1" dirty="0" err="1" smtClean="0"/>
              <a:t>model</a:t>
            </a:r>
            <a:r>
              <a:rPr lang="sv-FI" dirty="0" smtClean="0"/>
              <a:t> (”</a:t>
            </a:r>
            <a:r>
              <a:rPr lang="sv-FI" dirty="0" err="1" smtClean="0"/>
              <a:t>planetary</a:t>
            </a:r>
            <a:r>
              <a:rPr lang="sv-FI" dirty="0" smtClean="0"/>
              <a:t>”), small positive </a:t>
            </a:r>
            <a:r>
              <a:rPr lang="sv-FI" dirty="0" err="1" smtClean="0"/>
              <a:t>nucleus</a:t>
            </a:r>
            <a:r>
              <a:rPr lang="sv-FI" dirty="0" smtClean="0"/>
              <a:t> </a:t>
            </a:r>
            <a:r>
              <a:rPr lang="sv-FI" dirty="0" err="1" smtClean="0"/>
              <a:t>orbited</a:t>
            </a:r>
            <a:r>
              <a:rPr lang="sv-FI" dirty="0" smtClean="0"/>
              <a:t> by </a:t>
            </a:r>
            <a:r>
              <a:rPr lang="sv-FI" dirty="0" err="1" smtClean="0"/>
              <a:t>electrons</a:t>
            </a:r>
            <a:r>
              <a:rPr lang="sv-FI" dirty="0" smtClean="0"/>
              <a:t> (</a:t>
            </a:r>
            <a:r>
              <a:rPr lang="sv-FI" dirty="0" err="1" smtClean="0"/>
              <a:t>physically</a:t>
            </a:r>
            <a:r>
              <a:rPr lang="sv-FI" dirty="0" smtClean="0"/>
              <a:t> </a:t>
            </a:r>
            <a:r>
              <a:rPr lang="sv-FI" dirty="0" err="1" smtClean="0"/>
              <a:t>impossible</a:t>
            </a:r>
            <a:r>
              <a:rPr lang="sv-FI" dirty="0" smtClean="0"/>
              <a:t>!)</a:t>
            </a:r>
          </a:p>
          <a:p>
            <a:pPr lvl="1"/>
            <a:r>
              <a:rPr lang="sv-FI" b="1" dirty="0" err="1" smtClean="0"/>
              <a:t>Bohr</a:t>
            </a:r>
            <a:r>
              <a:rPr lang="sv-FI" b="1" dirty="0" smtClean="0"/>
              <a:t> </a:t>
            </a:r>
            <a:r>
              <a:rPr lang="sv-FI" b="1" dirty="0" err="1" smtClean="0"/>
              <a:t>model</a:t>
            </a:r>
            <a:r>
              <a:rPr lang="sv-FI" b="1" dirty="0" smtClean="0"/>
              <a:t> </a:t>
            </a:r>
            <a:r>
              <a:rPr lang="sv-FI" dirty="0" smtClean="0"/>
              <a:t>1913, </a:t>
            </a:r>
            <a:r>
              <a:rPr lang="sv-FI" dirty="0" err="1" smtClean="0"/>
              <a:t>electrons</a:t>
            </a:r>
            <a:r>
              <a:rPr lang="sv-FI" dirty="0" smtClean="0"/>
              <a:t> in </a:t>
            </a:r>
            <a:r>
              <a:rPr lang="sv-FI" dirty="0" err="1" smtClean="0"/>
              <a:t>certain</a:t>
            </a:r>
            <a:r>
              <a:rPr lang="sv-FI" dirty="0" smtClean="0"/>
              <a:t> </a:t>
            </a:r>
            <a:r>
              <a:rPr lang="sv-FI" dirty="0" err="1" smtClean="0"/>
              <a:t>orbits</a:t>
            </a:r>
            <a:r>
              <a:rPr lang="sv-FI" dirty="0" smtClean="0"/>
              <a:t> (</a:t>
            </a:r>
            <a:r>
              <a:rPr lang="sv-FI" dirty="0" err="1" smtClean="0"/>
              <a:t>physically</a:t>
            </a:r>
            <a:r>
              <a:rPr lang="sv-FI" dirty="0" smtClean="0"/>
              <a:t> </a:t>
            </a:r>
            <a:r>
              <a:rPr lang="sv-FI" dirty="0" err="1" smtClean="0"/>
              <a:t>impossible</a:t>
            </a:r>
            <a:r>
              <a:rPr lang="sv-FI" dirty="0" smtClean="0"/>
              <a:t>, </a:t>
            </a:r>
            <a:r>
              <a:rPr lang="sv-FI" dirty="0" err="1" smtClean="0"/>
              <a:t>but</a:t>
            </a:r>
            <a:r>
              <a:rPr lang="sv-FI" dirty="0" smtClean="0"/>
              <a:t> </a:t>
            </a:r>
            <a:r>
              <a:rPr lang="sv-FI" dirty="0" err="1" smtClean="0"/>
              <a:t>works</a:t>
            </a:r>
            <a:r>
              <a:rPr lang="sv-FI" dirty="0" smtClean="0"/>
              <a:t> for H!)</a:t>
            </a:r>
          </a:p>
          <a:p>
            <a:pPr lvl="1"/>
            <a:r>
              <a:rPr lang="sv-FI" b="1" dirty="0" err="1" smtClean="0"/>
              <a:t>Heisenberg/Schrödinger</a:t>
            </a:r>
            <a:r>
              <a:rPr lang="sv-FI" b="1" dirty="0" smtClean="0"/>
              <a:t> </a:t>
            </a:r>
            <a:r>
              <a:rPr lang="sv-FI" b="1" dirty="0" err="1" smtClean="0"/>
              <a:t>model</a:t>
            </a:r>
            <a:r>
              <a:rPr lang="sv-FI" b="1" dirty="0" smtClean="0"/>
              <a:t> </a:t>
            </a:r>
            <a:r>
              <a:rPr lang="sv-FI" dirty="0" smtClean="0"/>
              <a:t>1926 (”</a:t>
            </a:r>
            <a:r>
              <a:rPr lang="sv-FI" dirty="0" err="1" smtClean="0"/>
              <a:t>electron</a:t>
            </a:r>
            <a:r>
              <a:rPr lang="sv-FI" dirty="0" smtClean="0"/>
              <a:t> </a:t>
            </a:r>
            <a:r>
              <a:rPr lang="sv-FI" dirty="0" err="1" smtClean="0"/>
              <a:t>cloud</a:t>
            </a:r>
            <a:r>
              <a:rPr lang="sv-FI" dirty="0" smtClean="0"/>
              <a:t>”), quantum </a:t>
            </a:r>
            <a:r>
              <a:rPr lang="sv-FI" dirty="0" err="1" smtClean="0"/>
              <a:t>mechanical</a:t>
            </a:r>
            <a:r>
              <a:rPr lang="sv-FI" dirty="0" smtClean="0"/>
              <a:t> </a:t>
            </a:r>
            <a:r>
              <a:rPr lang="sv-FI" dirty="0" err="1" smtClean="0"/>
              <a:t>probabilities</a:t>
            </a:r>
            <a:endParaRPr lang="sv-FI" dirty="0" smtClean="0"/>
          </a:p>
          <a:p>
            <a:pPr lvl="1"/>
            <a:r>
              <a:rPr lang="sv-FI" dirty="0" smtClean="0"/>
              <a:t>Neutron </a:t>
            </a:r>
            <a:r>
              <a:rPr lang="sv-FI" dirty="0" err="1" smtClean="0"/>
              <a:t>discovered</a:t>
            </a:r>
            <a:r>
              <a:rPr lang="sv-FI" dirty="0" smtClean="0"/>
              <a:t> 1932 by J. </a:t>
            </a:r>
            <a:r>
              <a:rPr lang="sv-FI" dirty="0" err="1" smtClean="0"/>
              <a:t>Chadwick</a:t>
            </a:r>
            <a:r>
              <a:rPr lang="sv-FI" dirty="0" smtClean="0"/>
              <a:t>. </a:t>
            </a:r>
            <a:r>
              <a:rPr lang="sv-FI" dirty="0" err="1" smtClean="0"/>
              <a:t>Now</a:t>
            </a:r>
            <a:r>
              <a:rPr lang="sv-FI" dirty="0" smtClean="0"/>
              <a:t> all 3000 isotopes </a:t>
            </a:r>
            <a:r>
              <a:rPr lang="sv-FI" dirty="0" err="1" smtClean="0"/>
              <a:t>could</a:t>
            </a:r>
            <a:r>
              <a:rPr lang="sv-FI" dirty="0" smtClean="0"/>
              <a:t> be </a:t>
            </a:r>
            <a:r>
              <a:rPr lang="sv-FI" dirty="0" err="1" smtClean="0"/>
              <a:t>constructed</a:t>
            </a:r>
            <a:r>
              <a:rPr lang="sv-FI" dirty="0" smtClean="0"/>
              <a:t> </a:t>
            </a:r>
            <a:r>
              <a:rPr lang="sv-FI" dirty="0" err="1" smtClean="0"/>
              <a:t>using</a:t>
            </a:r>
            <a:r>
              <a:rPr lang="sv-FI" dirty="0" smtClean="0"/>
              <a:t> </a:t>
            </a:r>
            <a:r>
              <a:rPr lang="sv-FI" dirty="0" err="1" smtClean="0"/>
              <a:t>p,n,e</a:t>
            </a:r>
            <a:r>
              <a:rPr lang="sv-FI" dirty="0" smtClean="0"/>
              <a:t>. Simple and </a:t>
            </a:r>
            <a:r>
              <a:rPr lang="sv-FI" dirty="0" err="1" smtClean="0"/>
              <a:t>beatiful</a:t>
            </a:r>
            <a:r>
              <a:rPr lang="sv-FI" dirty="0" smtClean="0"/>
              <a:t>!</a:t>
            </a:r>
          </a:p>
          <a:p>
            <a:pPr lvl="1"/>
            <a:endParaRPr lang="sv-FI" dirty="0"/>
          </a:p>
        </p:txBody>
      </p:sp>
      <p:sp>
        <p:nvSpPr>
          <p:cNvPr id="4" name="TextBox 3"/>
          <p:cNvSpPr txBox="1"/>
          <p:nvPr/>
        </p:nvSpPr>
        <p:spPr>
          <a:xfrm>
            <a:off x="4716016" y="6381328"/>
            <a:ext cx="30169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FI" dirty="0" smtClean="0">
                <a:hlinkClick r:id="rId2"/>
              </a:rPr>
              <a:t>https://youtu.be/thnDxFdkzZs</a:t>
            </a:r>
            <a:endParaRPr lang="sv-FI" dirty="0" smtClean="0"/>
          </a:p>
        </p:txBody>
      </p:sp>
    </p:spTree>
    <p:extLst>
      <p:ext uri="{BB962C8B-B14F-4D97-AF65-F5344CB8AC3E}">
        <p14:creationId xmlns:p14="http://schemas.microsoft.com/office/powerpoint/2010/main" val="836394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/>
          <a:lstStyle/>
          <a:p>
            <a:pPr lvl="1"/>
            <a:r>
              <a:rPr lang="sv-FI" dirty="0" smtClean="0"/>
              <a:t>...</a:t>
            </a:r>
            <a:r>
              <a:rPr lang="sv-FI" dirty="0" err="1" smtClean="0"/>
              <a:t>but</a:t>
            </a:r>
            <a:r>
              <a:rPr lang="sv-FI" dirty="0" smtClean="0"/>
              <a:t> by the 1960s hundreds of </a:t>
            </a:r>
            <a:r>
              <a:rPr lang="sv-FI" dirty="0" err="1" smtClean="0"/>
              <a:t>exotic</a:t>
            </a:r>
            <a:r>
              <a:rPr lang="sv-FI" dirty="0" smtClean="0"/>
              <a:t> </a:t>
            </a:r>
            <a:r>
              <a:rPr lang="sv-FI" dirty="0" err="1" smtClean="0"/>
              <a:t>particles</a:t>
            </a:r>
            <a:r>
              <a:rPr lang="sv-FI" dirty="0" smtClean="0"/>
              <a:t> as </a:t>
            </a:r>
            <a:r>
              <a:rPr lang="sv-FI" dirty="0" err="1" smtClean="0"/>
              <a:t>elementary</a:t>
            </a:r>
            <a:r>
              <a:rPr lang="sv-FI" dirty="0" smtClean="0"/>
              <a:t> as </a:t>
            </a:r>
            <a:r>
              <a:rPr lang="sv-FI" dirty="0" err="1" smtClean="0"/>
              <a:t>p,n</a:t>
            </a:r>
            <a:r>
              <a:rPr lang="sv-FI" dirty="0" smtClean="0"/>
              <a:t> </a:t>
            </a:r>
            <a:r>
              <a:rPr lang="sv-FI" dirty="0" err="1" smtClean="0"/>
              <a:t>had</a:t>
            </a:r>
            <a:r>
              <a:rPr lang="sv-FI" dirty="0" smtClean="0"/>
              <a:t> </a:t>
            </a:r>
            <a:r>
              <a:rPr lang="sv-FI" dirty="0" err="1" smtClean="0"/>
              <a:t>been</a:t>
            </a:r>
            <a:r>
              <a:rPr lang="sv-FI" dirty="0" smtClean="0"/>
              <a:t> </a:t>
            </a:r>
            <a:r>
              <a:rPr lang="sv-FI" dirty="0" err="1" smtClean="0"/>
              <a:t>found</a:t>
            </a:r>
            <a:r>
              <a:rPr lang="sv-FI" dirty="0" smtClean="0"/>
              <a:t>. </a:t>
            </a:r>
            <a:r>
              <a:rPr lang="sv-FI" dirty="0" err="1" smtClean="0"/>
              <a:t>Complicated</a:t>
            </a:r>
            <a:r>
              <a:rPr lang="sv-FI" dirty="0" smtClean="0"/>
              <a:t> and </a:t>
            </a:r>
            <a:r>
              <a:rPr lang="sv-FI" dirty="0" err="1" smtClean="0"/>
              <a:t>ugly</a:t>
            </a:r>
            <a:r>
              <a:rPr lang="sv-FI" dirty="0" smtClean="0"/>
              <a:t> </a:t>
            </a:r>
            <a:r>
              <a:rPr lang="sv-FI" dirty="0" smtClean="0">
                <a:sym typeface="Wingdings" panose="05000000000000000000" pitchFamily="2" charset="2"/>
              </a:rPr>
              <a:t>.</a:t>
            </a:r>
            <a:endParaRPr lang="sv-FI" dirty="0" smtClean="0"/>
          </a:p>
          <a:p>
            <a:r>
              <a:rPr lang="sv-FI" dirty="0" smtClean="0"/>
              <a:t>The standard </a:t>
            </a:r>
            <a:r>
              <a:rPr lang="sv-FI" dirty="0" err="1" smtClean="0"/>
              <a:t>model</a:t>
            </a:r>
            <a:r>
              <a:rPr lang="sv-FI" dirty="0" smtClean="0"/>
              <a:t>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sv-FI" dirty="0" smtClean="0"/>
              <a:t>6 </a:t>
            </a:r>
            <a:r>
              <a:rPr lang="sv-FI" b="1" dirty="0" err="1" smtClean="0"/>
              <a:t>quarks</a:t>
            </a:r>
            <a:r>
              <a:rPr lang="sv-FI" dirty="0" smtClean="0"/>
              <a:t> </a:t>
            </a:r>
            <a:r>
              <a:rPr lang="sv-FI" dirty="0" err="1" smtClean="0"/>
              <a:t>combine</a:t>
            </a:r>
            <a:r>
              <a:rPr lang="sv-FI" dirty="0" smtClean="0"/>
              <a:t> to form </a:t>
            </a:r>
            <a:r>
              <a:rPr lang="sv-FI" b="1" dirty="0" err="1" smtClean="0"/>
              <a:t>hadrons</a:t>
            </a:r>
            <a:r>
              <a:rPr lang="sv-FI" dirty="0" smtClean="0"/>
              <a:t> (</a:t>
            </a:r>
            <a:r>
              <a:rPr lang="sv-FI" dirty="0" err="1" smtClean="0"/>
              <a:t>p,n,pion</a:t>
            </a:r>
            <a:r>
              <a:rPr lang="sv-FI" dirty="0" smtClean="0"/>
              <a:t>...)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sv-FI" dirty="0" smtClean="0"/>
              <a:t>6 </a:t>
            </a:r>
            <a:r>
              <a:rPr lang="sv-FI" b="1" dirty="0" err="1" smtClean="0"/>
              <a:t>leptons</a:t>
            </a:r>
            <a:endParaRPr lang="sv-FI" b="1" dirty="0" smtClean="0"/>
          </a:p>
          <a:p>
            <a:pPr lvl="1">
              <a:buFont typeface="Arial" panose="020B0604020202020204" pitchFamily="34" charset="0"/>
              <a:buChar char="•"/>
            </a:pPr>
            <a:r>
              <a:rPr lang="sv-FI" dirty="0" smtClean="0"/>
              <a:t>1-8 </a:t>
            </a:r>
            <a:r>
              <a:rPr lang="sv-FI" b="1" dirty="0" err="1" smtClean="0"/>
              <a:t>exchange</a:t>
            </a:r>
            <a:r>
              <a:rPr lang="sv-FI" b="1" dirty="0" smtClean="0"/>
              <a:t> </a:t>
            </a:r>
            <a:r>
              <a:rPr lang="sv-FI" b="1" dirty="0" err="1" smtClean="0"/>
              <a:t>particles</a:t>
            </a:r>
            <a:r>
              <a:rPr lang="sv-FI" b="1" dirty="0" smtClean="0"/>
              <a:t> </a:t>
            </a:r>
            <a:r>
              <a:rPr lang="sv-FI" dirty="0" smtClean="0"/>
              <a:t>for </a:t>
            </a:r>
            <a:r>
              <a:rPr lang="sv-FI" dirty="0" err="1" smtClean="0"/>
              <a:t>each</a:t>
            </a:r>
            <a:r>
              <a:rPr lang="sv-FI" dirty="0" smtClean="0"/>
              <a:t> </a:t>
            </a:r>
            <a:r>
              <a:rPr lang="sv-FI" dirty="0" err="1" smtClean="0"/>
              <a:t>basic</a:t>
            </a:r>
            <a:r>
              <a:rPr lang="sv-FI" dirty="0" smtClean="0"/>
              <a:t> interaction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sv-FI" dirty="0" smtClean="0"/>
              <a:t>The </a:t>
            </a:r>
            <a:r>
              <a:rPr lang="sv-FI" b="1" dirty="0" err="1" smtClean="0"/>
              <a:t>Higgs</a:t>
            </a:r>
            <a:r>
              <a:rPr lang="sv-FI" dirty="0" smtClean="0"/>
              <a:t> to </a:t>
            </a:r>
            <a:r>
              <a:rPr lang="sv-FI" dirty="0" err="1" smtClean="0"/>
              <a:t>give</a:t>
            </a:r>
            <a:r>
              <a:rPr lang="sv-FI" dirty="0" smtClean="0"/>
              <a:t> the </a:t>
            </a:r>
            <a:r>
              <a:rPr lang="sv-FI" dirty="0" err="1" smtClean="0"/>
              <a:t>others</a:t>
            </a:r>
            <a:r>
              <a:rPr lang="sv-FI" dirty="0" smtClean="0"/>
              <a:t> </a:t>
            </a:r>
            <a:r>
              <a:rPr lang="sv-FI" dirty="0" err="1" smtClean="0"/>
              <a:t>mass</a:t>
            </a:r>
            <a:r>
              <a:rPr lang="sv-FI" dirty="0" smtClean="0"/>
              <a:t> </a:t>
            </a:r>
            <a:endParaRPr lang="sv-FI" dirty="0"/>
          </a:p>
        </p:txBody>
      </p:sp>
    </p:spTree>
    <p:extLst>
      <p:ext uri="{BB962C8B-B14F-4D97-AF65-F5344CB8AC3E}">
        <p14:creationId xmlns:p14="http://schemas.microsoft.com/office/powerpoint/2010/main" val="643363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pPr eaLnBrk="1" hangingPunct="1"/>
            <a:r>
              <a:rPr lang="sv-SE" altLang="sv-FI" dirty="0" smtClean="0"/>
              <a:t>Standard </a:t>
            </a:r>
            <a:r>
              <a:rPr lang="sv-SE" altLang="sv-FI" dirty="0" err="1" smtClean="0"/>
              <a:t>model</a:t>
            </a:r>
            <a:endParaRPr lang="sv-SE" altLang="sv-FI" dirty="0" smtClean="0"/>
          </a:p>
        </p:txBody>
      </p:sp>
      <p:graphicFrame>
        <p:nvGraphicFramePr>
          <p:cNvPr id="6147" name="Group 3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2947397527"/>
              </p:ext>
            </p:extLst>
          </p:nvPr>
        </p:nvGraphicFramePr>
        <p:xfrm>
          <a:off x="304800" y="1524000"/>
          <a:ext cx="8458200" cy="5181601"/>
        </p:xfrm>
        <a:graphic>
          <a:graphicData uri="http://schemas.openxmlformats.org/drawingml/2006/table">
            <a:tbl>
              <a:tblPr/>
              <a:tblGrid>
                <a:gridCol w="2114550"/>
                <a:gridCol w="2114550"/>
                <a:gridCol w="2114550"/>
                <a:gridCol w="2114550"/>
              </a:tblGrid>
              <a:tr h="552450"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altLang="sv-FI" sz="2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</a:rPr>
                        <a:t>Quarks</a:t>
                      </a:r>
                      <a:endParaRPr kumimoji="0" lang="sv-SE" altLang="sv-FI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sv-FI"/>
                    </a:p>
                  </a:txBody>
                  <a:tcPr/>
                </a:tc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altLang="sv-FI" sz="2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</a:rPr>
                        <a:t>Leptons</a:t>
                      </a:r>
                      <a:endParaRPr kumimoji="0" lang="sv-SE" altLang="sv-FI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sv-FI"/>
                    </a:p>
                  </a:txBody>
                  <a:tcPr/>
                </a:tc>
              </a:tr>
              <a:tr h="552450">
                <a:tc gridSpan="4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altLang="sv-FI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sv-FI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FI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FI"/>
                    </a:p>
                  </a:txBody>
                  <a:tcPr/>
                </a:tc>
              </a:tr>
              <a:tr h="9715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altLang="sv-FI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altLang="sv-FI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altLang="sv-FI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altLang="sv-FI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charset="0"/>
                        <a:sym typeface="Symbol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2450">
                <a:tc gridSpan="4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altLang="sv-FI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sv-FI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FI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FI"/>
                    </a:p>
                  </a:txBody>
                  <a:tcPr/>
                </a:tc>
              </a:tr>
              <a:tr h="8953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altLang="sv-FI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altLang="sv-FI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altLang="sv-FI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altLang="sv-FI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charset="0"/>
                        <a:sym typeface="Symbol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4038">
                <a:tc gridSpan="4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altLang="sv-FI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sv-FI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FI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FI"/>
                    </a:p>
                  </a:txBody>
                  <a:tcPr/>
                </a:tc>
              </a:tr>
              <a:tr h="11033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altLang="sv-FI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altLang="sv-FI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altLang="sv-FI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altLang="sv-FI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charset="0"/>
                        <a:sym typeface="Symbol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58531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pPr eaLnBrk="1" hangingPunct="1"/>
            <a:r>
              <a:rPr lang="sv-SE" altLang="sv-FI" dirty="0" smtClean="0"/>
              <a:t>Standard </a:t>
            </a:r>
            <a:r>
              <a:rPr lang="sv-SE" altLang="sv-FI" dirty="0" err="1" smtClean="0"/>
              <a:t>model</a:t>
            </a:r>
            <a:endParaRPr lang="sv-SE" altLang="sv-FI" dirty="0" smtClean="0"/>
          </a:p>
        </p:txBody>
      </p:sp>
      <p:graphicFrame>
        <p:nvGraphicFramePr>
          <p:cNvPr id="6147" name="Group 3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2087586375"/>
              </p:ext>
            </p:extLst>
          </p:nvPr>
        </p:nvGraphicFramePr>
        <p:xfrm>
          <a:off x="304800" y="1524000"/>
          <a:ext cx="8458200" cy="5181601"/>
        </p:xfrm>
        <a:graphic>
          <a:graphicData uri="http://schemas.openxmlformats.org/drawingml/2006/table">
            <a:tbl>
              <a:tblPr/>
              <a:tblGrid>
                <a:gridCol w="2114550"/>
                <a:gridCol w="2114550"/>
                <a:gridCol w="2114550"/>
                <a:gridCol w="2114550"/>
              </a:tblGrid>
              <a:tr h="552450"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altLang="sv-FI" sz="2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</a:rPr>
                        <a:t>Quarks</a:t>
                      </a:r>
                      <a:endParaRPr kumimoji="0" lang="sv-SE" altLang="sv-FI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sv-FI"/>
                    </a:p>
                  </a:txBody>
                  <a:tcPr/>
                </a:tc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altLang="sv-FI" sz="2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</a:rPr>
                        <a:t>Leptons</a:t>
                      </a:r>
                      <a:endParaRPr kumimoji="0" lang="sv-SE" altLang="sv-FI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sv-FI"/>
                    </a:p>
                  </a:txBody>
                  <a:tcPr/>
                </a:tc>
              </a:tr>
              <a:tr h="552450">
                <a:tc gridSpan="4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altLang="sv-FI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</a:rPr>
                        <a:t>First generation</a:t>
                      </a:r>
                      <a:endParaRPr kumimoji="0" lang="sv-SE" altLang="sv-FI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sv-FI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FI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FI"/>
                    </a:p>
                  </a:txBody>
                  <a:tcPr/>
                </a:tc>
              </a:tr>
              <a:tr h="9715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altLang="sv-FI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</a:rPr>
                        <a:t>Up (u)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altLang="sv-FI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</a:rPr>
                        <a:t>Down (d)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altLang="sv-FI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</a:rPr>
                        <a:t>Electron</a:t>
                      </a:r>
                      <a:r>
                        <a:rPr kumimoji="0" lang="sv-SE" altLang="sv-FI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</a:rPr>
                        <a:t> </a:t>
                      </a:r>
                      <a:r>
                        <a:rPr kumimoji="0" lang="sv-SE" altLang="sv-FI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</a:rPr>
                        <a:t>(e)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altLang="sv-FI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</a:rPr>
                        <a:t>Electron</a:t>
                      </a:r>
                      <a:r>
                        <a:rPr kumimoji="0" lang="sv-SE" altLang="sv-FI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</a:rPr>
                        <a:t> neutrino </a:t>
                      </a:r>
                      <a:r>
                        <a:rPr kumimoji="0" lang="sv-SE" altLang="sv-FI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</a:rPr>
                        <a:t>(</a:t>
                      </a:r>
                      <a:r>
                        <a:rPr kumimoji="0" lang="sv-SE" altLang="sv-FI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sym typeface="Symbol" charset="2"/>
                        </a:rPr>
                        <a:t></a:t>
                      </a:r>
                      <a:r>
                        <a:rPr kumimoji="0" lang="sv-SE" altLang="sv-FI" sz="2400" b="0" i="0" u="none" strike="noStrike" cap="none" normalizeH="0" baseline="-2500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sym typeface="Symbol" charset="2"/>
                        </a:rPr>
                        <a:t>e</a:t>
                      </a:r>
                      <a:r>
                        <a:rPr kumimoji="0" lang="sv-SE" altLang="sv-FI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sym typeface="Symbol" charset="2"/>
                        </a:rPr>
                        <a:t>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2450">
                <a:tc gridSpan="4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altLang="sv-FI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sv-FI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FI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FI"/>
                    </a:p>
                  </a:txBody>
                  <a:tcPr/>
                </a:tc>
              </a:tr>
              <a:tr h="8953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altLang="sv-FI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altLang="sv-FI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altLang="sv-FI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altLang="sv-FI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charset="0"/>
                        <a:sym typeface="Symbol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4038">
                <a:tc gridSpan="4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altLang="sv-FI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sv-FI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FI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FI"/>
                    </a:p>
                  </a:txBody>
                  <a:tcPr/>
                </a:tc>
              </a:tr>
              <a:tr h="11033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altLang="sv-FI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altLang="sv-FI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altLang="sv-FI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altLang="sv-FI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charset="0"/>
                        <a:sym typeface="Symbol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58531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pPr eaLnBrk="1" hangingPunct="1"/>
            <a:r>
              <a:rPr lang="sv-SE" altLang="sv-FI" dirty="0" smtClean="0"/>
              <a:t>Standard </a:t>
            </a:r>
            <a:r>
              <a:rPr lang="sv-SE" altLang="sv-FI" dirty="0" err="1" smtClean="0"/>
              <a:t>model</a:t>
            </a:r>
            <a:endParaRPr lang="sv-SE" altLang="sv-FI" dirty="0" smtClean="0"/>
          </a:p>
        </p:txBody>
      </p:sp>
      <p:graphicFrame>
        <p:nvGraphicFramePr>
          <p:cNvPr id="6147" name="Group 3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4000581485"/>
              </p:ext>
            </p:extLst>
          </p:nvPr>
        </p:nvGraphicFramePr>
        <p:xfrm>
          <a:off x="304800" y="1524000"/>
          <a:ext cx="8458200" cy="5181601"/>
        </p:xfrm>
        <a:graphic>
          <a:graphicData uri="http://schemas.openxmlformats.org/drawingml/2006/table">
            <a:tbl>
              <a:tblPr/>
              <a:tblGrid>
                <a:gridCol w="2114550"/>
                <a:gridCol w="2114550"/>
                <a:gridCol w="2114550"/>
                <a:gridCol w="2114550"/>
              </a:tblGrid>
              <a:tr h="552450"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altLang="sv-FI" sz="2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</a:rPr>
                        <a:t>Quarks</a:t>
                      </a:r>
                      <a:endParaRPr kumimoji="0" lang="sv-SE" altLang="sv-FI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sv-FI"/>
                    </a:p>
                  </a:txBody>
                  <a:tcPr/>
                </a:tc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altLang="sv-FI" sz="2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</a:rPr>
                        <a:t>Leptons</a:t>
                      </a:r>
                      <a:endParaRPr kumimoji="0" lang="sv-SE" altLang="sv-FI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sv-FI"/>
                    </a:p>
                  </a:txBody>
                  <a:tcPr/>
                </a:tc>
              </a:tr>
              <a:tr h="552450">
                <a:tc gridSpan="4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altLang="sv-FI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</a:rPr>
                        <a:t>First generation</a:t>
                      </a:r>
                      <a:endParaRPr kumimoji="0" lang="sv-SE" altLang="sv-FI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sv-FI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FI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FI"/>
                    </a:p>
                  </a:txBody>
                  <a:tcPr/>
                </a:tc>
              </a:tr>
              <a:tr h="9715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altLang="sv-FI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</a:rPr>
                        <a:t>Up (u)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altLang="sv-FI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</a:rPr>
                        <a:t>Down (d)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altLang="sv-FI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</a:rPr>
                        <a:t>Electron</a:t>
                      </a:r>
                      <a:r>
                        <a:rPr kumimoji="0" lang="sv-SE" altLang="sv-FI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</a:rPr>
                        <a:t> </a:t>
                      </a:r>
                      <a:r>
                        <a:rPr kumimoji="0" lang="sv-SE" altLang="sv-FI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</a:rPr>
                        <a:t>(e)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altLang="sv-FI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</a:rPr>
                        <a:t>Electron</a:t>
                      </a:r>
                      <a:r>
                        <a:rPr kumimoji="0" lang="sv-SE" altLang="sv-FI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</a:rPr>
                        <a:t> neutrino </a:t>
                      </a:r>
                      <a:r>
                        <a:rPr kumimoji="0" lang="sv-SE" altLang="sv-FI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</a:rPr>
                        <a:t>(</a:t>
                      </a:r>
                      <a:r>
                        <a:rPr kumimoji="0" lang="sv-SE" altLang="sv-FI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sym typeface="Symbol" charset="2"/>
                        </a:rPr>
                        <a:t></a:t>
                      </a:r>
                      <a:r>
                        <a:rPr kumimoji="0" lang="sv-SE" altLang="sv-FI" sz="2400" b="0" i="0" u="none" strike="noStrike" cap="none" normalizeH="0" baseline="-2500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sym typeface="Symbol" charset="2"/>
                        </a:rPr>
                        <a:t>e</a:t>
                      </a:r>
                      <a:r>
                        <a:rPr kumimoji="0" lang="sv-SE" altLang="sv-FI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sym typeface="Symbol" charset="2"/>
                        </a:rPr>
                        <a:t>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2450">
                <a:tc gridSpan="4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altLang="sv-FI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</a:rPr>
                        <a:t>Second generation</a:t>
                      </a:r>
                      <a:endParaRPr kumimoji="0" lang="sv-SE" altLang="sv-FI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sv-FI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FI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FI"/>
                    </a:p>
                  </a:txBody>
                  <a:tcPr/>
                </a:tc>
              </a:tr>
              <a:tr h="8953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altLang="sv-FI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</a:rPr>
                        <a:t>Strange (s)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altLang="sv-FI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</a:rPr>
                        <a:t>Charm (c)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altLang="sv-FI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</a:rPr>
                        <a:t>Myon (µ)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altLang="sv-FI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</a:rPr>
                        <a:t>Myon</a:t>
                      </a:r>
                      <a:r>
                        <a:rPr kumimoji="0" lang="sv-SE" altLang="sv-FI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</a:rPr>
                        <a:t> </a:t>
                      </a:r>
                      <a:r>
                        <a:rPr kumimoji="0" lang="sv-SE" altLang="sv-FI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</a:rPr>
                        <a:t/>
                      </a:r>
                      <a:br>
                        <a:rPr kumimoji="0" lang="sv-SE" altLang="sv-FI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</a:rPr>
                      </a:br>
                      <a:r>
                        <a:rPr kumimoji="0" lang="sv-SE" altLang="sv-FI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</a:rPr>
                        <a:t>neutrino (</a:t>
                      </a:r>
                      <a:r>
                        <a:rPr kumimoji="0" lang="sv-SE" altLang="sv-FI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sym typeface="Symbol" charset="2"/>
                        </a:rPr>
                        <a:t></a:t>
                      </a:r>
                      <a:r>
                        <a:rPr kumimoji="0" lang="sv-SE" altLang="sv-FI" sz="24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sym typeface="Symbol" charset="2"/>
                        </a:rPr>
                        <a:t>µ</a:t>
                      </a:r>
                      <a:r>
                        <a:rPr kumimoji="0" lang="sv-SE" altLang="sv-FI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sym typeface="Symbol" charset="2"/>
                        </a:rPr>
                        <a:t>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4038">
                <a:tc gridSpan="4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altLang="sv-FI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sv-FI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FI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FI"/>
                    </a:p>
                  </a:txBody>
                  <a:tcPr/>
                </a:tc>
              </a:tr>
              <a:tr h="11033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altLang="sv-FI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altLang="sv-FI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altLang="sv-FI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altLang="sv-FI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charset="0"/>
                        <a:sym typeface="Symbol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58531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pPr eaLnBrk="1" hangingPunct="1"/>
            <a:r>
              <a:rPr lang="sv-SE" altLang="sv-FI" dirty="0" smtClean="0"/>
              <a:t>Standard </a:t>
            </a:r>
            <a:r>
              <a:rPr lang="sv-SE" altLang="sv-FI" dirty="0" err="1" smtClean="0"/>
              <a:t>model</a:t>
            </a:r>
            <a:endParaRPr lang="sv-SE" altLang="sv-FI" dirty="0" smtClean="0"/>
          </a:p>
        </p:txBody>
      </p:sp>
      <p:graphicFrame>
        <p:nvGraphicFramePr>
          <p:cNvPr id="6147" name="Group 3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2623351656"/>
              </p:ext>
            </p:extLst>
          </p:nvPr>
        </p:nvGraphicFramePr>
        <p:xfrm>
          <a:off x="304800" y="1524000"/>
          <a:ext cx="8458200" cy="5181601"/>
        </p:xfrm>
        <a:graphic>
          <a:graphicData uri="http://schemas.openxmlformats.org/drawingml/2006/table">
            <a:tbl>
              <a:tblPr/>
              <a:tblGrid>
                <a:gridCol w="2114550"/>
                <a:gridCol w="2114550"/>
                <a:gridCol w="2114550"/>
                <a:gridCol w="2114550"/>
              </a:tblGrid>
              <a:tr h="552450"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altLang="sv-FI" sz="2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</a:rPr>
                        <a:t>Quarks</a:t>
                      </a:r>
                      <a:endParaRPr kumimoji="0" lang="sv-SE" altLang="sv-FI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sv-FI"/>
                    </a:p>
                  </a:txBody>
                  <a:tcPr/>
                </a:tc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altLang="sv-FI" sz="2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</a:rPr>
                        <a:t>Leptons</a:t>
                      </a:r>
                      <a:endParaRPr kumimoji="0" lang="sv-SE" altLang="sv-FI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sv-FI"/>
                    </a:p>
                  </a:txBody>
                  <a:tcPr/>
                </a:tc>
              </a:tr>
              <a:tr h="552450">
                <a:tc gridSpan="4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altLang="sv-FI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</a:rPr>
                        <a:t>First generation</a:t>
                      </a:r>
                      <a:endParaRPr kumimoji="0" lang="sv-SE" altLang="sv-FI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sv-FI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FI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FI"/>
                    </a:p>
                  </a:txBody>
                  <a:tcPr/>
                </a:tc>
              </a:tr>
              <a:tr h="9715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altLang="sv-FI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</a:rPr>
                        <a:t>Up (u)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altLang="sv-FI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</a:rPr>
                        <a:t>Down (d)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altLang="sv-FI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</a:rPr>
                        <a:t>Electron</a:t>
                      </a:r>
                      <a:r>
                        <a:rPr kumimoji="0" lang="sv-SE" altLang="sv-FI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</a:rPr>
                        <a:t> </a:t>
                      </a:r>
                      <a:r>
                        <a:rPr kumimoji="0" lang="sv-SE" altLang="sv-FI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</a:rPr>
                        <a:t>(e)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altLang="sv-FI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</a:rPr>
                        <a:t>Electron</a:t>
                      </a:r>
                      <a:r>
                        <a:rPr kumimoji="0" lang="sv-SE" altLang="sv-FI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</a:rPr>
                        <a:t> neutrino </a:t>
                      </a:r>
                      <a:r>
                        <a:rPr kumimoji="0" lang="sv-SE" altLang="sv-FI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</a:rPr>
                        <a:t>(</a:t>
                      </a:r>
                      <a:r>
                        <a:rPr kumimoji="0" lang="sv-SE" altLang="sv-FI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sym typeface="Symbol" charset="2"/>
                        </a:rPr>
                        <a:t></a:t>
                      </a:r>
                      <a:r>
                        <a:rPr kumimoji="0" lang="sv-SE" altLang="sv-FI" sz="2400" b="0" i="0" u="none" strike="noStrike" cap="none" normalizeH="0" baseline="-2500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sym typeface="Symbol" charset="2"/>
                        </a:rPr>
                        <a:t>e</a:t>
                      </a:r>
                      <a:r>
                        <a:rPr kumimoji="0" lang="sv-SE" altLang="sv-FI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sym typeface="Symbol" charset="2"/>
                        </a:rPr>
                        <a:t>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2450">
                <a:tc gridSpan="4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altLang="sv-FI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</a:rPr>
                        <a:t>Second generation</a:t>
                      </a:r>
                      <a:endParaRPr kumimoji="0" lang="sv-SE" altLang="sv-FI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sv-FI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FI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FI"/>
                    </a:p>
                  </a:txBody>
                  <a:tcPr/>
                </a:tc>
              </a:tr>
              <a:tr h="8953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altLang="sv-FI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</a:rPr>
                        <a:t>Strange (s)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altLang="sv-FI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</a:rPr>
                        <a:t>Charm (c)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altLang="sv-FI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</a:rPr>
                        <a:t>Myon (µ)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altLang="sv-FI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</a:rPr>
                        <a:t>Myon</a:t>
                      </a:r>
                      <a:r>
                        <a:rPr kumimoji="0" lang="sv-SE" altLang="sv-FI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</a:rPr>
                        <a:t> </a:t>
                      </a:r>
                      <a:r>
                        <a:rPr kumimoji="0" lang="sv-SE" altLang="sv-FI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</a:rPr>
                        <a:t/>
                      </a:r>
                      <a:br>
                        <a:rPr kumimoji="0" lang="sv-SE" altLang="sv-FI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</a:rPr>
                      </a:br>
                      <a:r>
                        <a:rPr kumimoji="0" lang="sv-SE" altLang="sv-FI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</a:rPr>
                        <a:t>neutrino (</a:t>
                      </a:r>
                      <a:r>
                        <a:rPr kumimoji="0" lang="sv-SE" altLang="sv-FI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sym typeface="Symbol" charset="2"/>
                        </a:rPr>
                        <a:t></a:t>
                      </a:r>
                      <a:r>
                        <a:rPr kumimoji="0" lang="sv-SE" altLang="sv-FI" sz="24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sym typeface="Symbol" charset="2"/>
                        </a:rPr>
                        <a:t>µ</a:t>
                      </a:r>
                      <a:r>
                        <a:rPr kumimoji="0" lang="sv-SE" altLang="sv-FI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sym typeface="Symbol" charset="2"/>
                        </a:rPr>
                        <a:t>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4038">
                <a:tc gridSpan="4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altLang="sv-FI" sz="2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</a:rPr>
                        <a:t>Third</a:t>
                      </a:r>
                      <a:r>
                        <a:rPr kumimoji="0" lang="sv-SE" altLang="sv-FI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</a:rPr>
                        <a:t> generation</a:t>
                      </a:r>
                      <a:endParaRPr kumimoji="0" lang="sv-SE" altLang="sv-FI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sv-FI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FI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FI"/>
                    </a:p>
                  </a:txBody>
                  <a:tcPr/>
                </a:tc>
              </a:tr>
              <a:tr h="11033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altLang="sv-FI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</a:rPr>
                        <a:t>Top/truth (t)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altLang="sv-FI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</a:rPr>
                        <a:t>Bottom/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altLang="sv-FI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</a:rPr>
                        <a:t>beauty (b)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altLang="sv-FI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</a:rPr>
                        <a:t>Tau (</a:t>
                      </a:r>
                      <a:r>
                        <a:rPr kumimoji="0" lang="sv-SE" altLang="sv-FI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sym typeface="Symbol" charset="2"/>
                        </a:rPr>
                        <a:t>)</a:t>
                      </a:r>
                      <a:endParaRPr kumimoji="0" lang="sv-SE" altLang="sv-FI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altLang="sv-FI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</a:rPr>
                        <a:t>Tau</a:t>
                      </a:r>
                      <a:r>
                        <a:rPr kumimoji="0" lang="sv-SE" altLang="sv-FI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</a:rPr>
                        <a:t> neutrino </a:t>
                      </a:r>
                      <a:r>
                        <a:rPr kumimoji="0" lang="sv-SE" altLang="sv-FI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</a:rPr>
                        <a:t>(</a:t>
                      </a:r>
                      <a:r>
                        <a:rPr kumimoji="0" lang="sv-SE" altLang="sv-FI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sym typeface="Symbol" charset="2"/>
                        </a:rPr>
                        <a:t></a:t>
                      </a:r>
                      <a:r>
                        <a:rPr kumimoji="0" lang="sv-SE" altLang="sv-FI" sz="24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sym typeface="Symbol" charset="2"/>
                        </a:rPr>
                        <a:t></a:t>
                      </a:r>
                      <a:r>
                        <a:rPr kumimoji="0" lang="sv-SE" altLang="sv-FI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sym typeface="Symbol" charset="2"/>
                        </a:rPr>
                        <a:t>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10026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pPr eaLnBrk="1" hangingPunct="1"/>
            <a:r>
              <a:rPr lang="sv-SE" altLang="sv-FI" dirty="0" smtClean="0"/>
              <a:t>Standard </a:t>
            </a:r>
            <a:r>
              <a:rPr lang="sv-SE" altLang="sv-FI" dirty="0" err="1" smtClean="0"/>
              <a:t>model</a:t>
            </a:r>
            <a:endParaRPr lang="sv-SE" altLang="sv-FI" dirty="0" smtClean="0"/>
          </a:p>
        </p:txBody>
      </p:sp>
      <p:graphicFrame>
        <p:nvGraphicFramePr>
          <p:cNvPr id="7211" name="Group 43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864090919"/>
              </p:ext>
            </p:extLst>
          </p:nvPr>
        </p:nvGraphicFramePr>
        <p:xfrm>
          <a:off x="304800" y="1524000"/>
          <a:ext cx="6096000" cy="5029202"/>
        </p:xfrm>
        <a:graphic>
          <a:graphicData uri="http://schemas.openxmlformats.org/drawingml/2006/table">
            <a:tbl>
              <a:tblPr/>
              <a:tblGrid>
                <a:gridCol w="1524000"/>
                <a:gridCol w="1524000"/>
                <a:gridCol w="1524000"/>
                <a:gridCol w="1524000"/>
              </a:tblGrid>
              <a:tr h="530225"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altLang="sv-FI" sz="2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</a:rPr>
                        <a:t>Quarks</a:t>
                      </a:r>
                      <a:endParaRPr kumimoji="0" lang="sv-SE" altLang="sv-FI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sv-FI"/>
                    </a:p>
                  </a:txBody>
                  <a:tcPr/>
                </a:tc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altLang="sv-FI" sz="2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</a:rPr>
                        <a:t>Leptons</a:t>
                      </a:r>
                      <a:endParaRPr kumimoji="0" lang="sv-SE" altLang="sv-FI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sv-FI"/>
                    </a:p>
                  </a:txBody>
                  <a:tcPr/>
                </a:tc>
              </a:tr>
              <a:tr h="530225">
                <a:tc gridSpan="4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altLang="sv-FI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</a:rPr>
                        <a:t>First generation</a:t>
                      </a:r>
                      <a:endParaRPr kumimoji="0" lang="sv-SE" altLang="sv-FI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sv-FI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FI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FI"/>
                    </a:p>
                  </a:txBody>
                  <a:tcPr/>
                </a:tc>
              </a:tr>
              <a:tr h="9334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altLang="sv-FI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" charset="0"/>
                        </a:rPr>
                        <a:t>u</a:t>
                      </a:r>
                      <a:r>
                        <a:rPr kumimoji="0" lang="sv-SE" altLang="sv-FI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</a:rPr>
                        <a:t> </a:t>
                      </a:r>
                      <a:r>
                        <a:rPr kumimoji="0" lang="sv-SE" altLang="sv-FI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" charset="0"/>
                        </a:rPr>
                        <a:t>u</a:t>
                      </a:r>
                      <a:r>
                        <a:rPr kumimoji="0" lang="sv-SE" altLang="sv-FI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</a:rPr>
                        <a:t> </a:t>
                      </a:r>
                      <a:r>
                        <a:rPr kumimoji="0" lang="sv-SE" altLang="sv-FI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" charset="0"/>
                        </a:rPr>
                        <a:t>u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altLang="sv-FI" sz="2400" b="0" i="0" u="sng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" charset="0"/>
                        </a:rPr>
                        <a:t>u</a:t>
                      </a:r>
                      <a:r>
                        <a:rPr kumimoji="0" lang="sv-SE" altLang="sv-FI" sz="2400" b="0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</a:rPr>
                        <a:t> </a:t>
                      </a:r>
                      <a:r>
                        <a:rPr kumimoji="0" lang="sv-SE" altLang="sv-FI" sz="2400" b="0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" charset="0"/>
                        </a:rPr>
                        <a:t>u</a:t>
                      </a:r>
                      <a:r>
                        <a:rPr kumimoji="0" lang="sv-SE" altLang="sv-FI" sz="2400" b="0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</a:rPr>
                        <a:t> </a:t>
                      </a:r>
                      <a:r>
                        <a:rPr kumimoji="0" lang="sv-SE" altLang="sv-FI" sz="2400" b="0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" charset="0"/>
                        </a:rPr>
                        <a:t>u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altLang="sv-FI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" charset="0"/>
                        </a:rPr>
                        <a:t>d</a:t>
                      </a:r>
                      <a:r>
                        <a:rPr kumimoji="0" lang="sv-SE" altLang="sv-FI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</a:rPr>
                        <a:t> </a:t>
                      </a:r>
                      <a:r>
                        <a:rPr kumimoji="0" lang="sv-SE" altLang="sv-FI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" charset="0"/>
                        </a:rPr>
                        <a:t>d</a:t>
                      </a:r>
                      <a:r>
                        <a:rPr kumimoji="0" lang="sv-SE" altLang="sv-FI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</a:rPr>
                        <a:t> </a:t>
                      </a:r>
                      <a:r>
                        <a:rPr kumimoji="0" lang="sv-SE" altLang="sv-FI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" charset="0"/>
                        </a:rPr>
                        <a:t>d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altLang="sv-FI" sz="2400" b="0" i="0" u="sng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" charset="0"/>
                        </a:rPr>
                        <a:t>d</a:t>
                      </a:r>
                      <a:r>
                        <a:rPr kumimoji="0" lang="sv-SE" altLang="sv-FI" sz="2400" b="0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</a:rPr>
                        <a:t> </a:t>
                      </a:r>
                      <a:r>
                        <a:rPr kumimoji="0" lang="sv-SE" altLang="sv-FI" sz="2400" b="0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" charset="0"/>
                        </a:rPr>
                        <a:t>d</a:t>
                      </a:r>
                      <a:r>
                        <a:rPr kumimoji="0" lang="sv-SE" altLang="sv-FI" sz="2400" b="0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</a:rPr>
                        <a:t> </a:t>
                      </a:r>
                      <a:r>
                        <a:rPr kumimoji="0" lang="sv-SE" altLang="sv-FI" sz="2400" b="0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" charset="0"/>
                        </a:rPr>
                        <a:t>d</a:t>
                      </a:r>
                      <a:endParaRPr kumimoji="0" lang="sv-SE" altLang="sv-FI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imes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altLang="sv-FI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</a:rPr>
                        <a:t>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altLang="sv-FI" sz="2400" b="0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</a:rPr>
                        <a:t>e</a:t>
                      </a:r>
                      <a:endParaRPr kumimoji="0" lang="sv-SE" altLang="sv-FI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altLang="sv-FI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sym typeface="Symbol" charset="2"/>
                        </a:rPr>
                        <a:t></a:t>
                      </a:r>
                      <a:r>
                        <a:rPr kumimoji="0" lang="sv-SE" altLang="sv-FI" sz="24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sym typeface="Symbol" charset="2"/>
                        </a:rPr>
                        <a:t>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altLang="sv-FI" sz="2400" b="0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sym typeface="Symbol" charset="2"/>
                        </a:rPr>
                        <a:t></a:t>
                      </a:r>
                      <a:r>
                        <a:rPr kumimoji="0" lang="sv-SE" altLang="sv-FI" sz="2400" b="0" i="0" u="sng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sym typeface="Symbol" charset="2"/>
                        </a:rPr>
                        <a:t>e</a:t>
                      </a:r>
                      <a:endParaRPr kumimoji="0" lang="sv-SE" altLang="sv-FI" sz="2400" b="0" i="0" u="none" strike="noStrike" cap="none" normalizeH="0" baseline="-2500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charset="0"/>
                        <a:sym typeface="Symbol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8638">
                <a:tc gridSpan="4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altLang="sv-FI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</a:rPr>
                        <a:t>Second generation</a:t>
                      </a:r>
                      <a:endParaRPr kumimoji="0" lang="sv-SE" altLang="sv-FI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sv-FI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FI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FI"/>
                    </a:p>
                  </a:txBody>
                  <a:tcPr/>
                </a:tc>
              </a:tr>
              <a:tr h="9159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altLang="sv-FI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" charset="0"/>
                        </a:rPr>
                        <a:t>s </a:t>
                      </a:r>
                      <a:r>
                        <a:rPr kumimoji="0" lang="sv-SE" altLang="sv-FI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" charset="0"/>
                        </a:rPr>
                        <a:t>s</a:t>
                      </a:r>
                      <a:r>
                        <a:rPr kumimoji="0" lang="sv-SE" altLang="sv-FI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</a:rPr>
                        <a:t> </a:t>
                      </a:r>
                      <a:r>
                        <a:rPr kumimoji="0" lang="sv-SE" altLang="sv-FI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" charset="0"/>
                        </a:rPr>
                        <a:t>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altLang="sv-FI" sz="2400" b="0" i="0" u="sng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" charset="0"/>
                        </a:rPr>
                        <a:t>s </a:t>
                      </a:r>
                      <a:r>
                        <a:rPr kumimoji="0" lang="sv-SE" altLang="sv-FI" sz="2400" b="0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" charset="0"/>
                        </a:rPr>
                        <a:t>s</a:t>
                      </a:r>
                      <a:r>
                        <a:rPr kumimoji="0" lang="sv-SE" altLang="sv-FI" sz="2400" b="0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</a:rPr>
                        <a:t> </a:t>
                      </a:r>
                      <a:r>
                        <a:rPr kumimoji="0" lang="sv-SE" altLang="sv-FI" sz="2400" b="0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" charset="0"/>
                        </a:rPr>
                        <a:t>s</a:t>
                      </a:r>
                      <a:endParaRPr kumimoji="0" lang="sv-SE" altLang="sv-FI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imes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altLang="sv-FI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" charset="0"/>
                        </a:rPr>
                        <a:t>c</a:t>
                      </a:r>
                      <a:r>
                        <a:rPr kumimoji="0" lang="sv-SE" altLang="sv-FI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</a:rPr>
                        <a:t> </a:t>
                      </a:r>
                      <a:r>
                        <a:rPr kumimoji="0" lang="sv-SE" altLang="sv-FI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" charset="0"/>
                        </a:rPr>
                        <a:t>c</a:t>
                      </a:r>
                      <a:r>
                        <a:rPr kumimoji="0" lang="sv-SE" altLang="sv-FI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</a:rPr>
                        <a:t> </a:t>
                      </a:r>
                      <a:r>
                        <a:rPr kumimoji="0" lang="sv-SE" altLang="sv-FI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" charset="0"/>
                        </a:rPr>
                        <a:t>c</a:t>
                      </a:r>
                      <a:r>
                        <a:rPr kumimoji="0" lang="sv-SE" altLang="sv-FI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altLang="sv-FI" sz="2400" b="0" i="0" u="sng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" charset="0"/>
                        </a:rPr>
                        <a:t>c</a:t>
                      </a:r>
                      <a:r>
                        <a:rPr kumimoji="0" lang="sv-SE" altLang="sv-FI" sz="2400" b="0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</a:rPr>
                        <a:t> </a:t>
                      </a:r>
                      <a:r>
                        <a:rPr kumimoji="0" lang="sv-SE" altLang="sv-FI" sz="2400" b="0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" charset="0"/>
                        </a:rPr>
                        <a:t>c</a:t>
                      </a:r>
                      <a:r>
                        <a:rPr kumimoji="0" lang="sv-SE" altLang="sv-FI" sz="2400" b="0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</a:rPr>
                        <a:t> </a:t>
                      </a:r>
                      <a:r>
                        <a:rPr kumimoji="0" lang="sv-SE" altLang="sv-FI" sz="2400" b="0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" charset="0"/>
                        </a:rPr>
                        <a:t>c</a:t>
                      </a:r>
                      <a:endParaRPr kumimoji="0" lang="sv-SE" altLang="sv-FI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imes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altLang="sv-FI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</a:rPr>
                        <a:t>µ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altLang="sv-FI" sz="2400" b="0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</a:rPr>
                        <a:t>µ</a:t>
                      </a:r>
                      <a:endParaRPr kumimoji="0" lang="sv-SE" altLang="sv-FI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altLang="sv-FI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sym typeface="Symbol" charset="2"/>
                        </a:rPr>
                        <a:t></a:t>
                      </a:r>
                      <a:r>
                        <a:rPr kumimoji="0" lang="sv-SE" altLang="sv-FI" sz="24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sym typeface="Symbol" charset="2"/>
                        </a:rPr>
                        <a:t>µ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altLang="sv-FI" sz="2400" b="0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sym typeface="Symbol" charset="2"/>
                        </a:rPr>
                        <a:t></a:t>
                      </a:r>
                      <a:r>
                        <a:rPr kumimoji="0" lang="sv-SE" altLang="sv-FI" sz="2400" b="0" i="0" u="sng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sym typeface="Symbol" charset="2"/>
                        </a:rPr>
                        <a:t>µ</a:t>
                      </a:r>
                      <a:endParaRPr kumimoji="0" lang="sv-SE" altLang="sv-FI" sz="2400" b="0" i="0" u="none" strike="noStrike" cap="none" normalizeH="0" baseline="-2500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charset="0"/>
                        <a:sym typeface="Symbol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1813">
                <a:tc gridSpan="4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altLang="sv-FI" sz="2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</a:rPr>
                        <a:t>Third</a:t>
                      </a:r>
                      <a:r>
                        <a:rPr kumimoji="0" lang="sv-SE" altLang="sv-FI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</a:rPr>
                        <a:t> generation</a:t>
                      </a:r>
                      <a:endParaRPr kumimoji="0" lang="sv-SE" altLang="sv-FI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sv-FI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FI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FI"/>
                    </a:p>
                  </a:txBody>
                  <a:tcPr/>
                </a:tc>
              </a:tr>
              <a:tr h="10588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altLang="sv-FI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" charset="0"/>
                        </a:rPr>
                        <a:t>t </a:t>
                      </a:r>
                      <a:r>
                        <a:rPr kumimoji="0" lang="sv-SE" altLang="sv-FI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" charset="0"/>
                        </a:rPr>
                        <a:t>t</a:t>
                      </a:r>
                      <a:r>
                        <a:rPr kumimoji="0" lang="sv-SE" altLang="sv-FI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</a:rPr>
                        <a:t> </a:t>
                      </a:r>
                      <a:r>
                        <a:rPr kumimoji="0" lang="sv-SE" altLang="sv-FI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" charset="0"/>
                        </a:rPr>
                        <a:t>t</a:t>
                      </a:r>
                      <a:r>
                        <a:rPr kumimoji="0" lang="sv-SE" altLang="sv-FI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altLang="sv-FI" sz="2400" b="0" i="0" u="sng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" charset="0"/>
                        </a:rPr>
                        <a:t>t </a:t>
                      </a:r>
                      <a:r>
                        <a:rPr kumimoji="0" lang="sv-SE" altLang="sv-FI" sz="2400" b="0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" charset="0"/>
                        </a:rPr>
                        <a:t>t</a:t>
                      </a:r>
                      <a:r>
                        <a:rPr kumimoji="0" lang="sv-SE" altLang="sv-FI" sz="2400" b="0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</a:rPr>
                        <a:t> </a:t>
                      </a:r>
                      <a:r>
                        <a:rPr kumimoji="0" lang="sv-SE" altLang="sv-FI" sz="2400" b="0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" charset="0"/>
                        </a:rPr>
                        <a:t>t</a:t>
                      </a:r>
                      <a:r>
                        <a:rPr kumimoji="0" lang="sv-SE" altLang="sv-FI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</a:rPr>
                        <a:t>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altLang="sv-FI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" charset="0"/>
                        </a:rPr>
                        <a:t>b</a:t>
                      </a:r>
                      <a:r>
                        <a:rPr kumimoji="0" lang="sv-SE" altLang="sv-FI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</a:rPr>
                        <a:t> </a:t>
                      </a:r>
                      <a:r>
                        <a:rPr kumimoji="0" lang="sv-SE" altLang="sv-FI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" charset="0"/>
                        </a:rPr>
                        <a:t>b</a:t>
                      </a:r>
                      <a:r>
                        <a:rPr kumimoji="0" lang="sv-SE" altLang="sv-FI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</a:rPr>
                        <a:t> </a:t>
                      </a:r>
                      <a:r>
                        <a:rPr kumimoji="0" lang="sv-SE" altLang="sv-FI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" charset="0"/>
                        </a:rPr>
                        <a:t>b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altLang="sv-FI" sz="2400" b="0" i="0" u="sng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" charset="0"/>
                        </a:rPr>
                        <a:t>b</a:t>
                      </a:r>
                      <a:r>
                        <a:rPr kumimoji="0" lang="sv-SE" altLang="sv-FI" sz="2400" b="0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</a:rPr>
                        <a:t> </a:t>
                      </a:r>
                      <a:r>
                        <a:rPr kumimoji="0" lang="sv-SE" altLang="sv-FI" sz="2400" b="0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" charset="0"/>
                        </a:rPr>
                        <a:t>b</a:t>
                      </a:r>
                      <a:r>
                        <a:rPr kumimoji="0" lang="sv-SE" altLang="sv-FI" sz="2400" b="0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</a:rPr>
                        <a:t> </a:t>
                      </a:r>
                      <a:r>
                        <a:rPr kumimoji="0" lang="sv-SE" altLang="sv-FI" sz="2400" b="0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" charset="0"/>
                        </a:rPr>
                        <a:t>b</a:t>
                      </a:r>
                      <a:endParaRPr kumimoji="0" lang="sv-SE" altLang="sv-FI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altLang="sv-FI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sym typeface="Symbol" charset="2"/>
                        </a:rPr>
                        <a:t>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altLang="sv-FI" sz="2400" b="0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sym typeface="Symbol" charset="2"/>
                        </a:rPr>
                        <a:t></a:t>
                      </a:r>
                      <a:endParaRPr kumimoji="0" lang="sv-SE" altLang="sv-FI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charset="0"/>
                        <a:sym typeface="Symbol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altLang="sv-FI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sym typeface="Symbol" charset="2"/>
                        </a:rPr>
                        <a:t></a:t>
                      </a:r>
                      <a:r>
                        <a:rPr kumimoji="0" lang="sv-SE" altLang="sv-FI" sz="24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sym typeface="Symbol" charset="2"/>
                        </a:rPr>
                        <a:t>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altLang="sv-FI" sz="2400" b="0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sym typeface="Symbol" charset="2"/>
                        </a:rPr>
                        <a:t></a:t>
                      </a:r>
                      <a:r>
                        <a:rPr kumimoji="0" lang="sv-SE" altLang="sv-FI" sz="2400" b="0" i="0" u="sng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sym typeface="Symbol" charset="2"/>
                        </a:rPr>
                        <a:t></a:t>
                      </a:r>
                      <a:endParaRPr kumimoji="0" lang="sv-SE" altLang="sv-FI" sz="2400" b="0" i="0" u="none" strike="noStrike" cap="none" normalizeH="0" baseline="-2500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charset="0"/>
                        <a:sym typeface="Symbol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7256" name="Group 8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5815383"/>
              </p:ext>
            </p:extLst>
          </p:nvPr>
        </p:nvGraphicFramePr>
        <p:xfrm>
          <a:off x="6629400" y="1524000"/>
          <a:ext cx="2209800" cy="3908426"/>
        </p:xfrm>
        <a:graphic>
          <a:graphicData uri="http://schemas.openxmlformats.org/drawingml/2006/table">
            <a:tbl>
              <a:tblPr/>
              <a:tblGrid>
                <a:gridCol w="2209800"/>
              </a:tblGrid>
              <a:tr h="9048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altLang="sv-FI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</a:rPr>
                        <a:t>Gravity</a:t>
                      </a:r>
                      <a:r>
                        <a:rPr kumimoji="0" lang="sv-SE" altLang="sv-FI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</a:rPr>
                        <a:t>:</a:t>
                      </a:r>
                      <a:endParaRPr kumimoji="0" lang="sv-SE" altLang="sv-FI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altLang="sv-FI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</a:rPr>
                        <a:t>Graviton</a:t>
                      </a:r>
                      <a:r>
                        <a:rPr kumimoji="0" lang="sv-SE" altLang="sv-FI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</a:rPr>
                        <a:t>?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668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altLang="sv-FI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</a:rPr>
                        <a:t>EM</a:t>
                      </a:r>
                      <a:endParaRPr kumimoji="0" lang="sv-SE" altLang="sv-FI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altLang="sv-FI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</a:rPr>
                        <a:t>Photon</a:t>
                      </a:r>
                      <a:endParaRPr kumimoji="0" lang="sv-SE" altLang="sv-FI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429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altLang="sv-FI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</a:rPr>
                        <a:t>Weak</a:t>
                      </a:r>
                      <a:endParaRPr kumimoji="0" lang="sv-SE" altLang="sv-FI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altLang="sv-FI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</a:rPr>
                        <a:t>W</a:t>
                      </a:r>
                      <a:r>
                        <a:rPr kumimoji="0" lang="sv-SE" altLang="sv-FI" sz="20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</a:rPr>
                        <a:t>+</a:t>
                      </a:r>
                      <a:r>
                        <a:rPr kumimoji="0" lang="sv-SE" altLang="sv-FI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</a:rPr>
                        <a:t>,W</a:t>
                      </a:r>
                      <a:r>
                        <a:rPr kumimoji="0" lang="sv-SE" altLang="sv-FI" sz="20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</a:rPr>
                        <a:t>-</a:t>
                      </a:r>
                      <a:r>
                        <a:rPr kumimoji="0" lang="sv-SE" altLang="sv-FI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</a:rPr>
                        <a:t>, </a:t>
                      </a:r>
                      <a:r>
                        <a:rPr kumimoji="0" lang="sv-SE" altLang="sv-FI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</a:rPr>
                        <a:t>Z-bosons</a:t>
                      </a:r>
                      <a:endParaRPr kumimoji="0" lang="sv-SE" altLang="sv-FI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937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altLang="sv-FI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</a:rPr>
                        <a:t>Strong</a:t>
                      </a:r>
                      <a:endParaRPr kumimoji="0" lang="sv-SE" altLang="sv-FI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altLang="sv-FI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</a:rPr>
                        <a:t>8 </a:t>
                      </a:r>
                      <a:r>
                        <a:rPr kumimoji="0" lang="sv-SE" altLang="sv-FI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</a:rPr>
                        <a:t>gluons</a:t>
                      </a:r>
                      <a:endParaRPr kumimoji="0" lang="sv-SE" altLang="sv-FI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7255" name="Group 8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1854991"/>
              </p:ext>
            </p:extLst>
          </p:nvPr>
        </p:nvGraphicFramePr>
        <p:xfrm>
          <a:off x="6629400" y="5791200"/>
          <a:ext cx="2209800" cy="762000"/>
        </p:xfrm>
        <a:graphic>
          <a:graphicData uri="http://schemas.openxmlformats.org/drawingml/2006/table">
            <a:tbl>
              <a:tblPr/>
              <a:tblGrid>
                <a:gridCol w="2209800"/>
              </a:tblGrid>
              <a:tr h="5334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altLang="sv-FI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</a:rPr>
                        <a:t>Higgs</a:t>
                      </a:r>
                      <a:r>
                        <a:rPr kumimoji="0" lang="sv-SE" altLang="sv-FI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</a:rPr>
                        <a:t>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altLang="sv-FI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</a:rPr>
                        <a:t>Mass</a:t>
                      </a:r>
                      <a:endParaRPr kumimoji="0" lang="sv-SE" altLang="sv-FI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76020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/>
          <a:lstStyle/>
          <a:p>
            <a:pPr lvl="1"/>
            <a:r>
              <a:rPr lang="sv-FI" dirty="0" smtClean="0"/>
              <a:t>...</a:t>
            </a:r>
            <a:r>
              <a:rPr lang="sv-FI" dirty="0" err="1" smtClean="0"/>
              <a:t>but</a:t>
            </a:r>
            <a:r>
              <a:rPr lang="sv-FI" dirty="0" smtClean="0"/>
              <a:t> by the 1960s hundreds of </a:t>
            </a:r>
            <a:r>
              <a:rPr lang="sv-FI" dirty="0" err="1" smtClean="0"/>
              <a:t>exotic</a:t>
            </a:r>
            <a:r>
              <a:rPr lang="sv-FI" dirty="0" smtClean="0"/>
              <a:t> </a:t>
            </a:r>
            <a:r>
              <a:rPr lang="sv-FI" dirty="0" err="1" smtClean="0"/>
              <a:t>particles</a:t>
            </a:r>
            <a:r>
              <a:rPr lang="sv-FI" dirty="0" smtClean="0"/>
              <a:t> as </a:t>
            </a:r>
            <a:r>
              <a:rPr lang="sv-FI" dirty="0" err="1" smtClean="0"/>
              <a:t>elementary</a:t>
            </a:r>
            <a:r>
              <a:rPr lang="sv-FI" dirty="0" smtClean="0"/>
              <a:t> as </a:t>
            </a:r>
            <a:r>
              <a:rPr lang="sv-FI" dirty="0" err="1" smtClean="0"/>
              <a:t>p,n</a:t>
            </a:r>
            <a:r>
              <a:rPr lang="sv-FI" dirty="0" smtClean="0"/>
              <a:t> </a:t>
            </a:r>
            <a:r>
              <a:rPr lang="sv-FI" dirty="0" err="1" smtClean="0"/>
              <a:t>had</a:t>
            </a:r>
            <a:r>
              <a:rPr lang="sv-FI" dirty="0" smtClean="0"/>
              <a:t> </a:t>
            </a:r>
            <a:r>
              <a:rPr lang="sv-FI" dirty="0" err="1" smtClean="0"/>
              <a:t>been</a:t>
            </a:r>
            <a:r>
              <a:rPr lang="sv-FI" dirty="0" smtClean="0"/>
              <a:t> </a:t>
            </a:r>
            <a:r>
              <a:rPr lang="sv-FI" dirty="0" err="1" smtClean="0"/>
              <a:t>found</a:t>
            </a:r>
            <a:r>
              <a:rPr lang="sv-FI" dirty="0" smtClean="0"/>
              <a:t>. </a:t>
            </a:r>
            <a:r>
              <a:rPr lang="sv-FI" dirty="0" err="1" smtClean="0"/>
              <a:t>Complicated</a:t>
            </a:r>
            <a:r>
              <a:rPr lang="sv-FI" dirty="0" smtClean="0"/>
              <a:t> and </a:t>
            </a:r>
            <a:r>
              <a:rPr lang="sv-FI" dirty="0" err="1" smtClean="0"/>
              <a:t>ugly</a:t>
            </a:r>
            <a:r>
              <a:rPr lang="sv-FI" dirty="0" smtClean="0"/>
              <a:t> </a:t>
            </a:r>
            <a:r>
              <a:rPr lang="sv-FI" dirty="0" smtClean="0">
                <a:sym typeface="Wingdings" panose="05000000000000000000" pitchFamily="2" charset="2"/>
              </a:rPr>
              <a:t>.</a:t>
            </a:r>
            <a:endParaRPr lang="sv-FI" dirty="0" smtClean="0"/>
          </a:p>
          <a:p>
            <a:r>
              <a:rPr lang="sv-FI" dirty="0" smtClean="0"/>
              <a:t>The standard </a:t>
            </a:r>
            <a:r>
              <a:rPr lang="sv-FI" dirty="0" err="1" smtClean="0"/>
              <a:t>model</a:t>
            </a:r>
            <a:r>
              <a:rPr lang="sv-FI" dirty="0" smtClean="0"/>
              <a:t>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sv-FI" dirty="0" smtClean="0"/>
              <a:t>6 </a:t>
            </a:r>
            <a:r>
              <a:rPr lang="sv-FI" b="1" dirty="0" err="1" smtClean="0"/>
              <a:t>quarks</a:t>
            </a:r>
            <a:r>
              <a:rPr lang="sv-FI" dirty="0" smtClean="0"/>
              <a:t> </a:t>
            </a:r>
            <a:r>
              <a:rPr lang="sv-FI" dirty="0" err="1" smtClean="0"/>
              <a:t>combine</a:t>
            </a:r>
            <a:r>
              <a:rPr lang="sv-FI" dirty="0" smtClean="0"/>
              <a:t> to form </a:t>
            </a:r>
            <a:r>
              <a:rPr lang="sv-FI" dirty="0" err="1" smtClean="0"/>
              <a:t>hadrons</a:t>
            </a:r>
            <a:r>
              <a:rPr lang="sv-FI" dirty="0" smtClean="0"/>
              <a:t> (</a:t>
            </a:r>
            <a:r>
              <a:rPr lang="sv-FI" dirty="0" err="1" smtClean="0"/>
              <a:t>p,n,pion</a:t>
            </a:r>
            <a:r>
              <a:rPr lang="sv-FI" dirty="0" smtClean="0"/>
              <a:t>...)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sv-FI" dirty="0" smtClean="0"/>
              <a:t>6 </a:t>
            </a:r>
            <a:r>
              <a:rPr lang="sv-FI" b="1" dirty="0" err="1" smtClean="0"/>
              <a:t>leptons</a:t>
            </a:r>
            <a:endParaRPr lang="sv-FI" b="1" dirty="0" smtClean="0"/>
          </a:p>
          <a:p>
            <a:pPr lvl="1">
              <a:buFont typeface="Arial" panose="020B0604020202020204" pitchFamily="34" charset="0"/>
              <a:buChar char="•"/>
            </a:pPr>
            <a:r>
              <a:rPr lang="sv-FI" dirty="0" smtClean="0"/>
              <a:t>1-8 </a:t>
            </a:r>
            <a:r>
              <a:rPr lang="sv-FI" b="1" dirty="0" err="1" smtClean="0"/>
              <a:t>exchange</a:t>
            </a:r>
            <a:r>
              <a:rPr lang="sv-FI" b="1" dirty="0" smtClean="0"/>
              <a:t> </a:t>
            </a:r>
            <a:r>
              <a:rPr lang="sv-FI" b="1" dirty="0" err="1" smtClean="0"/>
              <a:t>particles</a:t>
            </a:r>
            <a:r>
              <a:rPr lang="sv-FI" b="1" dirty="0" smtClean="0"/>
              <a:t> </a:t>
            </a:r>
            <a:r>
              <a:rPr lang="sv-FI" dirty="0" smtClean="0"/>
              <a:t>for </a:t>
            </a:r>
            <a:r>
              <a:rPr lang="sv-FI" dirty="0" err="1" smtClean="0"/>
              <a:t>each</a:t>
            </a:r>
            <a:r>
              <a:rPr lang="sv-FI" dirty="0" smtClean="0"/>
              <a:t> </a:t>
            </a:r>
            <a:r>
              <a:rPr lang="sv-FI" dirty="0" err="1" smtClean="0"/>
              <a:t>basic</a:t>
            </a:r>
            <a:r>
              <a:rPr lang="sv-FI" dirty="0" smtClean="0"/>
              <a:t> interaction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sv-FI" dirty="0" smtClean="0"/>
              <a:t>The </a:t>
            </a:r>
            <a:r>
              <a:rPr lang="sv-FI" b="1" dirty="0" err="1" smtClean="0"/>
              <a:t>Higgs</a:t>
            </a:r>
            <a:r>
              <a:rPr lang="sv-FI" dirty="0" smtClean="0"/>
              <a:t> to </a:t>
            </a:r>
            <a:r>
              <a:rPr lang="sv-FI" dirty="0" err="1" smtClean="0"/>
              <a:t>give</a:t>
            </a:r>
            <a:r>
              <a:rPr lang="sv-FI" dirty="0" smtClean="0"/>
              <a:t> the </a:t>
            </a:r>
            <a:r>
              <a:rPr lang="sv-FI" dirty="0" err="1" smtClean="0"/>
              <a:t>others</a:t>
            </a:r>
            <a:r>
              <a:rPr lang="sv-FI" dirty="0" smtClean="0"/>
              <a:t> </a:t>
            </a:r>
            <a:r>
              <a:rPr lang="sv-FI" dirty="0" err="1" smtClean="0"/>
              <a:t>mass</a:t>
            </a:r>
            <a:endParaRPr lang="sv-FI" dirty="0" smtClean="0"/>
          </a:p>
          <a:p>
            <a:pPr lvl="1">
              <a:buFont typeface="Arial" panose="020B0604020202020204" pitchFamily="34" charset="0"/>
              <a:buChar char="•"/>
            </a:pPr>
            <a:r>
              <a:rPr lang="sv-FI" dirty="0" err="1" smtClean="0"/>
              <a:t>Only</a:t>
            </a:r>
            <a:r>
              <a:rPr lang="sv-FI" dirty="0" smtClean="0"/>
              <a:t> first generation </a:t>
            </a:r>
            <a:r>
              <a:rPr lang="sv-FI" dirty="0" err="1" smtClean="0"/>
              <a:t>needed</a:t>
            </a:r>
            <a:r>
              <a:rPr lang="sv-FI" dirty="0" smtClean="0"/>
              <a:t> for all </a:t>
            </a:r>
            <a:r>
              <a:rPr lang="sv-FI" dirty="0" err="1" smtClean="0"/>
              <a:t>ordinary</a:t>
            </a:r>
            <a:r>
              <a:rPr lang="sv-FI" dirty="0" smtClean="0"/>
              <a:t> </a:t>
            </a:r>
            <a:r>
              <a:rPr lang="sv-FI" dirty="0" err="1" smtClean="0"/>
              <a:t>matter</a:t>
            </a:r>
            <a:endParaRPr lang="sv-FI" dirty="0" smtClean="0"/>
          </a:p>
          <a:p>
            <a:pPr lvl="1">
              <a:buFont typeface="Arial" panose="020B0604020202020204" pitchFamily="34" charset="0"/>
              <a:buChar char="•"/>
            </a:pPr>
            <a:r>
              <a:rPr lang="sv-FI" dirty="0" smtClean="0"/>
              <a:t>In total  62 different </a:t>
            </a:r>
            <a:r>
              <a:rPr lang="sv-FI" dirty="0" err="1" smtClean="0"/>
              <a:t>particles</a:t>
            </a:r>
            <a:r>
              <a:rPr lang="sv-FI" dirty="0" smtClean="0"/>
              <a:t> or versions</a:t>
            </a:r>
            <a:endParaRPr lang="sv-FI" dirty="0"/>
          </a:p>
        </p:txBody>
      </p:sp>
    </p:spTree>
    <p:extLst>
      <p:ext uri="{BB962C8B-B14F-4D97-AF65-F5344CB8AC3E}">
        <p14:creationId xmlns:p14="http://schemas.microsoft.com/office/powerpoint/2010/main" val="332193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1010</TotalTime>
  <Words>465</Words>
  <Application>Microsoft Office PowerPoint</Application>
  <PresentationFormat>On-screen Show (4:3)</PresentationFormat>
  <Paragraphs>113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7.3 The structure of matter</vt:lpstr>
      <vt:lpstr>PowerPoint Presentation</vt:lpstr>
      <vt:lpstr>PowerPoint Presentation</vt:lpstr>
      <vt:lpstr>Standard model</vt:lpstr>
      <vt:lpstr>Standard model</vt:lpstr>
      <vt:lpstr>Standard model</vt:lpstr>
      <vt:lpstr>Standard model</vt:lpstr>
      <vt:lpstr>Standard model</vt:lpstr>
      <vt:lpstr>PowerPoint Presentation</vt:lpstr>
    </vt:vector>
  </TitlesOfParts>
  <Company>Åbo Akademi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7.3 The structure of matter</dc:title>
  <dc:creator>Markus Norrby</dc:creator>
  <cp:lastModifiedBy>Markus Norrby</cp:lastModifiedBy>
  <cp:revision>9</cp:revision>
  <dcterms:created xsi:type="dcterms:W3CDTF">2015-09-24T12:14:45Z</dcterms:created>
  <dcterms:modified xsi:type="dcterms:W3CDTF">2015-09-25T05:05:30Z</dcterms:modified>
</cp:coreProperties>
</file>