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3796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2861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1849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3837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52522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315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5525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2301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50905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202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8452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5B4C2-1FE8-4035-9ABA-E5898F124803}" type="datetimeFigureOut">
              <a:rPr lang="sv-FI" smtClean="0"/>
              <a:t>22.3.2019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1128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6</a:t>
            </a:r>
            <a:r>
              <a:rPr lang="sv-FI" dirty="0" smtClean="0"/>
              <a:t>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5402314"/>
              </p:ext>
            </p:extLst>
          </p:nvPr>
        </p:nvGraphicFramePr>
        <p:xfrm>
          <a:off x="395536" y="1844824"/>
          <a:ext cx="8435280" cy="186069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03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err="1" smtClean="0"/>
                        <a:t>Electricity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Gravitation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4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967968"/>
              </p:ext>
            </p:extLst>
          </p:nvPr>
        </p:nvGraphicFramePr>
        <p:xfrm>
          <a:off x="395536" y="1844824"/>
          <a:ext cx="8435280" cy="186069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03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err="1" smtClean="0"/>
                        <a:t>Electricity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Gravitation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r>
                        <a:rPr lang="sv-FI" b="1" dirty="0" smtClean="0"/>
                        <a:t>Property</a:t>
                      </a:r>
                      <a:r>
                        <a:rPr lang="sv-FI" b="1" baseline="0" dirty="0" smtClean="0"/>
                        <a:t> of </a:t>
                      </a:r>
                      <a:r>
                        <a:rPr lang="sv-FI" b="1" baseline="0" dirty="0" err="1" smtClean="0"/>
                        <a:t>matter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FI" dirty="0" smtClean="0"/>
                        <a:t>Charge (Q) in </a:t>
                      </a:r>
                      <a:r>
                        <a:rPr lang="sv-FI" dirty="0" err="1" smtClean="0"/>
                        <a:t>Coulomb</a:t>
                      </a:r>
                      <a:r>
                        <a:rPr lang="sv-FI" dirty="0" smtClean="0"/>
                        <a:t> (C)</a:t>
                      </a:r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FI" dirty="0" err="1" smtClean="0"/>
                        <a:t>Mass</a:t>
                      </a:r>
                      <a:r>
                        <a:rPr lang="sv-FI" dirty="0" smtClean="0"/>
                        <a:t> (m)</a:t>
                      </a:r>
                      <a:r>
                        <a:rPr lang="sv-FI" baseline="0" dirty="0" smtClean="0"/>
                        <a:t> in kilogram (kg)</a:t>
                      </a:r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6</a:t>
            </a:r>
            <a:r>
              <a:rPr lang="sv-FI" dirty="0" smtClean="0"/>
              <a:t>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6081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48631413"/>
                  </p:ext>
                </p:extLst>
              </p:nvPr>
            </p:nvGraphicFramePr>
            <p:xfrm>
              <a:off x="395536" y="1844824"/>
              <a:ext cx="8435280" cy="2322307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427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8910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Coulomb’s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Newton’s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48631413"/>
                  </p:ext>
                </p:extLst>
              </p:nvPr>
            </p:nvGraphicFramePr>
            <p:xfrm>
              <a:off x="395536" y="1844824"/>
              <a:ext cx="8435280" cy="2334753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46201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91367" r="-81583" b="-877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91367" b="-87770"/>
                          </a:stretch>
                        </a:blipFill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6</a:t>
            </a:r>
            <a:r>
              <a:rPr lang="sv-FI" dirty="0" smtClean="0"/>
              <a:t>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810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81920775"/>
                  </p:ext>
                </p:extLst>
              </p:nvPr>
            </p:nvGraphicFramePr>
            <p:xfrm>
              <a:off x="395536" y="1844824"/>
              <a:ext cx="8435280" cy="2603584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427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8910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Coulomb’s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Newton’s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𝜋</m:t>
                                    </m:r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𝜖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v-FI" smtClean="0">
                                    <a:latin typeface="Cambria Math"/>
                                  </a:rPr>
                                  <m:t>=8.99∙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b="0" i="0" smtClean="0">
                                        <a:latin typeface="Cambria Math"/>
                                      </a:rPr>
                                      <m:t>9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=6.67∙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−11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81920775"/>
                  </p:ext>
                </p:extLst>
              </p:nvPr>
            </p:nvGraphicFramePr>
            <p:xfrm>
              <a:off x="395536" y="1844824"/>
              <a:ext cx="8435280" cy="2603584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33755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92701" r="-81583" b="-1226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92701" b="-122628"/>
                          </a:stretch>
                        </a:blipFill>
                      </a:tcPr>
                    </a:tc>
                  </a:tr>
                  <a:tr h="653415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246729" r="-81583" b="-570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246729" b="-57009"/>
                          </a:stretch>
                        </a:blipFill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6</a:t>
            </a:r>
            <a:r>
              <a:rPr lang="sv-FI" dirty="0" smtClean="0"/>
              <a:t>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810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50311206"/>
                  </p:ext>
                </p:extLst>
              </p:nvPr>
            </p:nvGraphicFramePr>
            <p:xfrm>
              <a:off x="395536" y="1844824"/>
              <a:ext cx="8435280" cy="2836474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427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8910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Coulomb’s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Newton’s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𝜋</m:t>
                                    </m:r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𝜖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v-FI" smtClean="0">
                                    <a:latin typeface="Cambria Math"/>
                                  </a:rPr>
                                  <m:t>=8.99∙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11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=6.67∙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−11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Field</a:t>
                          </a:r>
                          <a:r>
                            <a:rPr lang="sv-FI" b="1" baseline="0" dirty="0" smtClean="0"/>
                            <a:t> </a:t>
                          </a:r>
                          <a:r>
                            <a:rPr lang="sv-FI" b="1" baseline="0" smtClean="0"/>
                            <a:t>strength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𝐸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𝑄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𝑔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𝑀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50311206"/>
                  </p:ext>
                </p:extLst>
              </p:nvPr>
            </p:nvGraphicFramePr>
            <p:xfrm>
              <a:off x="395536" y="1844824"/>
              <a:ext cx="8435280" cy="2836474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33755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6701" t="-92701" r="-81787" b="-1532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92405" t="-92701" r="-422" b="-153285"/>
                          </a:stretch>
                        </a:blipFill>
                      </a:tcPr>
                    </a:tc>
                  </a:tr>
                  <a:tr h="653415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6701" t="-244444" r="-81787" b="-9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92405" t="-244444" r="-422" b="-94444"/>
                          </a:stretch>
                        </a:blipFill>
                      </a:tcPr>
                    </a:tc>
                  </a:tr>
                  <a:tr h="60502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Field</a:t>
                          </a:r>
                          <a:r>
                            <a:rPr lang="sv-FI" b="1" baseline="0" dirty="0" smtClean="0"/>
                            <a:t> </a:t>
                          </a:r>
                          <a:r>
                            <a:rPr lang="sv-FI" b="1" baseline="0" smtClean="0"/>
                            <a:t>strength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6701" t="-375758" r="-81787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92405" t="-375758" r="-422" b="-303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6</a:t>
            </a:r>
            <a:r>
              <a:rPr lang="sv-FI" dirty="0" smtClean="0"/>
              <a:t>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3952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260648"/>
                <a:ext cx="8640960" cy="6597352"/>
              </a:xfrm>
            </p:spPr>
            <p:txBody>
              <a:bodyPr>
                <a:normAutofit/>
              </a:bodyPr>
              <a:lstStyle/>
              <a:p>
                <a:r>
                  <a:rPr lang="sv-FI" b="1" dirty="0" smtClean="0"/>
                  <a:t>Charge</a:t>
                </a:r>
                <a:r>
                  <a:rPr lang="sv-FI" dirty="0" smtClean="0"/>
                  <a:t> (Q) in </a:t>
                </a:r>
                <a:r>
                  <a:rPr lang="sv-FI" b="1" dirty="0" err="1" smtClean="0"/>
                  <a:t>Coulomb</a:t>
                </a:r>
                <a:r>
                  <a:rPr lang="sv-FI" dirty="0" smtClean="0"/>
                  <a:t> (C) </a:t>
                </a:r>
                <a:r>
                  <a:rPr lang="sv-FI" dirty="0" err="1" smtClean="0"/>
                  <a:t>can</a:t>
                </a:r>
                <a:r>
                  <a:rPr lang="sv-FI" dirty="0" smtClean="0"/>
                  <a:t> be + or –</a:t>
                </a:r>
              </a:p>
              <a:p>
                <a:r>
                  <a:rPr lang="sv-FI" dirty="0" err="1" smtClean="0"/>
                  <a:t>Opposite</a:t>
                </a:r>
                <a:r>
                  <a:rPr lang="sv-FI" dirty="0" smtClean="0"/>
                  <a:t> charges </a:t>
                </a:r>
                <a:r>
                  <a:rPr lang="sv-FI" b="1" dirty="0" err="1" smtClean="0"/>
                  <a:t>attract</a:t>
                </a:r>
                <a:r>
                  <a:rPr lang="sv-FI" dirty="0" smtClean="0"/>
                  <a:t>, same charges </a:t>
                </a:r>
                <a:r>
                  <a:rPr lang="sv-FI" b="1" dirty="0" err="1" smtClean="0"/>
                  <a:t>repel</a:t>
                </a:r>
                <a:endParaRPr lang="sv-FI" b="1" dirty="0" smtClean="0"/>
              </a:p>
              <a:p>
                <a:r>
                  <a:rPr lang="sv-FI" b="1" dirty="0" smtClean="0"/>
                  <a:t>Fundamental charge </a:t>
                </a:r>
                <a:r>
                  <a:rPr lang="sv-FI" dirty="0" smtClean="0"/>
                  <a:t>(+ for proton, - for </a:t>
                </a:r>
                <a:r>
                  <a:rPr lang="sv-FI" dirty="0" err="1" smtClean="0"/>
                  <a:t>electron</a:t>
                </a:r>
                <a:r>
                  <a:rPr lang="sv-FI" dirty="0" smtClean="0"/>
                  <a:t>): </a:t>
                </a:r>
                <a:r>
                  <a:rPr lang="sv-FI" b="0" i="0" dirty="0" smtClean="0">
                    <a:latin typeface="Cambria Math"/>
                  </a:rPr>
                  <a:t/>
                </a:r>
                <a:br>
                  <a:rPr lang="sv-FI" b="0" i="0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FI" b="0" i="0" smtClean="0">
                        <a:latin typeface="Cambria Math"/>
                      </a:rPr>
                      <m:t>e</m:t>
                    </m:r>
                    <m:r>
                      <a:rPr lang="sv-FI" b="0" i="1" smtClean="0">
                        <a:latin typeface="Cambria Math"/>
                      </a:rPr>
                      <m:t>=1.60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−19</m:t>
                        </m:r>
                      </m:sup>
                    </m:sSup>
                    <m:r>
                      <a:rPr lang="sv-FI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endParaRPr lang="sv-FI" b="0" i="0" dirty="0" smtClean="0">
                  <a:latin typeface="Cambria Math"/>
                  <a:ea typeface="Cambria Math"/>
                </a:endParaRPr>
              </a:p>
              <a:p>
                <a:r>
                  <a:rPr lang="sv-FI" b="1" dirty="0" err="1" smtClean="0"/>
                  <a:t>Field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strength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>
                        <a:latin typeface="Cambria Math"/>
                      </a:rPr>
                      <m:t>𝐸</m:t>
                    </m:r>
                    <m:r>
                      <a:rPr lang="sv-FI">
                        <a:latin typeface="Cambria Math"/>
                      </a:rPr>
                      <m:t>=</m:t>
                    </m:r>
                    <m:r>
                      <a:rPr lang="sv-FI">
                        <a:latin typeface="Cambria Math"/>
                      </a:rPr>
                      <m:t>𝑘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>
                            <a:latin typeface="Cambria Math"/>
                          </a:rPr>
                          <m:t>𝑄</m:t>
                        </m:r>
                      </m:num>
                      <m:den>
                        <m:sSup>
                          <m:sSupPr>
                            <m:ctrlPr>
                              <a:rPr lang="sv-FI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v-FI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sv-FI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b="1" dirty="0" err="1" smtClean="0"/>
                  <a:t>Field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lines</a:t>
                </a:r>
                <a:r>
                  <a:rPr lang="sv-FI" b="1" dirty="0" smtClean="0"/>
                  <a:t> </a:t>
                </a:r>
                <a:r>
                  <a:rPr lang="sv-FI" dirty="0" smtClean="0"/>
                  <a:t>from + to -, do not cross!</a:t>
                </a:r>
              </a:p>
              <a:p>
                <a:r>
                  <a:rPr lang="sv-FI" b="1" dirty="0" err="1" smtClean="0"/>
                  <a:t>Coulomb’s</a:t>
                </a:r>
                <a:r>
                  <a:rPr lang="sv-FI" b="1" dirty="0" smtClean="0"/>
                  <a:t> </a:t>
                </a:r>
                <a:r>
                  <a:rPr lang="sv-FI" b="1" dirty="0" err="1"/>
                  <a:t>law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>
                        <a:latin typeface="Cambria Math"/>
                      </a:rPr>
                      <m:t>𝐹</m:t>
                    </m:r>
                    <m:r>
                      <a:rPr lang="sv-FI">
                        <a:latin typeface="Cambria Math"/>
                      </a:rPr>
                      <m:t>=</m:t>
                    </m:r>
                    <m:r>
                      <a:rPr lang="sv-FI">
                        <a:latin typeface="Cambria Math"/>
                      </a:rPr>
                      <m:t>𝑘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FI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sv-FI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v-FI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FI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sv-FI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sv-FI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v-FI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sv-FI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sv-FI" dirty="0" smtClean="0"/>
              </a:p>
              <a:p>
                <a:endParaRPr lang="sv-FI" dirty="0" smtClean="0"/>
              </a:p>
              <a:p>
                <a:endParaRPr lang="sv-FI" b="1" dirty="0" smtClean="0"/>
              </a:p>
              <a:p>
                <a:endParaRPr lang="sv-FI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260648"/>
                <a:ext cx="8640960" cy="6597352"/>
              </a:xfrm>
              <a:blipFill>
                <a:blip r:embed="rId2"/>
                <a:stretch>
                  <a:fillRect l="-1622" t="-1201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96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260648"/>
                <a:ext cx="8640960" cy="6597352"/>
              </a:xfrm>
            </p:spPr>
            <p:txBody>
              <a:bodyPr>
                <a:normAutofit/>
              </a:bodyPr>
              <a:lstStyle/>
              <a:p>
                <a:endParaRPr lang="sv-FI" dirty="0" smtClean="0"/>
              </a:p>
              <a:p>
                <a:r>
                  <a:rPr lang="sv-FI" b="1" dirty="0" err="1" smtClean="0"/>
                  <a:t>Electrical</a:t>
                </a:r>
                <a:r>
                  <a:rPr lang="sv-FI" b="1" dirty="0" smtClean="0"/>
                  <a:t> potential </a:t>
                </a:r>
                <a:r>
                  <a:rPr lang="sv-FI" b="1" dirty="0" err="1" smtClean="0"/>
                  <a:t>difference</a:t>
                </a:r>
                <a:r>
                  <a:rPr lang="sv-FI" b="1" dirty="0" smtClean="0"/>
                  <a:t> </a:t>
                </a:r>
                <a:r>
                  <a:rPr lang="sv-FI" dirty="0" err="1" smtClean="0"/>
                  <a:t>between</a:t>
                </a:r>
                <a:r>
                  <a:rPr lang="sv-FI" dirty="0" smtClean="0"/>
                  <a:t> points A and B (or </a:t>
                </a:r>
                <a:r>
                  <a:rPr lang="sv-FI" dirty="0" err="1" smtClean="0"/>
                  <a:t>voltage</a:t>
                </a:r>
                <a:r>
                  <a:rPr lang="sv-FI" dirty="0" smtClean="0"/>
                  <a:t>, in Volts): ”Work </a:t>
                </a:r>
                <a:r>
                  <a:rPr lang="sv-FI" dirty="0" err="1" smtClean="0"/>
                  <a:t>done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move</a:t>
                </a:r>
                <a:r>
                  <a:rPr lang="sv-FI" dirty="0" smtClean="0"/>
                  <a:t> a charge from A to B”, </a:t>
                </a:r>
                <a:r>
                  <a:rPr lang="sv-FI" b="0" i="1" dirty="0" smtClean="0">
                    <a:latin typeface="Cambria Math"/>
                  </a:rPr>
                  <a:t/>
                </a:r>
                <a:br>
                  <a:rPr lang="sv-FI" b="0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𝑉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dirty="0"/>
                  <a:t>Since </a:t>
                </a: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𝑊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r>
                      <a:rPr lang="sv-FI" i="1">
                        <a:latin typeface="Cambria Math"/>
                      </a:rPr>
                      <m:t>𝑉𝑞</m:t>
                    </m:r>
                  </m:oMath>
                </a14:m>
                <a:r>
                  <a:rPr lang="sv-FI" dirty="0"/>
                  <a:t>, </a:t>
                </a:r>
              </a:p>
              <a:p>
                <a:pPr lvl="1"/>
                <a:r>
                  <a:rPr lang="sv-FI" dirty="0" err="1"/>
                  <a:t>We</a:t>
                </a:r>
                <a:r>
                  <a:rPr lang="sv-FI" dirty="0"/>
                  <a:t> </a:t>
                </a:r>
                <a:r>
                  <a:rPr lang="sv-FI" dirty="0" err="1"/>
                  <a:t>can</a:t>
                </a:r>
                <a:r>
                  <a:rPr lang="sv-FI" dirty="0"/>
                  <a:t> </a:t>
                </a:r>
                <a:r>
                  <a:rPr lang="sv-FI" dirty="0" err="1"/>
                  <a:t>define</a:t>
                </a:r>
                <a:r>
                  <a:rPr lang="sv-FI" dirty="0"/>
                  <a:t> an alternative </a:t>
                </a:r>
                <a:r>
                  <a:rPr lang="sv-FI" dirty="0" err="1"/>
                  <a:t>unit</a:t>
                </a:r>
                <a:r>
                  <a:rPr lang="sv-FI" dirty="0"/>
                  <a:t> for </a:t>
                </a:r>
                <a:r>
                  <a:rPr lang="sv-FI" dirty="0" err="1"/>
                  <a:t>energy</a:t>
                </a:r>
                <a:r>
                  <a:rPr lang="sv-FI" dirty="0"/>
                  <a:t>: </a:t>
                </a:r>
                <a14:m>
                  <m:oMath xmlns:m="http://schemas.openxmlformats.org/officeDocument/2006/math">
                    <m:r>
                      <a:rPr lang="sv-FI">
                        <a:latin typeface="Cambria Math"/>
                      </a:rPr>
                      <m:t>1 </m:t>
                    </m:r>
                    <m:r>
                      <m:rPr>
                        <m:sty m:val="p"/>
                      </m:rPr>
                      <a:rPr lang="sv-FI">
                        <a:latin typeface="Cambria Math"/>
                      </a:rPr>
                      <m:t>eV</m:t>
                    </m:r>
                    <m:r>
                      <a:rPr lang="sv-FI">
                        <a:latin typeface="Cambria Math"/>
                      </a:rPr>
                      <m:t>= </m:t>
                    </m:r>
                    <m:r>
                      <a:rPr lang="sv-FI" i="1">
                        <a:latin typeface="Cambria Math"/>
                      </a:rPr>
                      <m:t>1.60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sv-FI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i="1">
                            <a:latin typeface="Cambria Math"/>
                            <a:ea typeface="Cambria Math"/>
                          </a:rPr>
                          <m:t>−19</m:t>
                        </m:r>
                      </m:sup>
                    </m:sSup>
                    <m:r>
                      <a:rPr lang="sv-FI" i="1">
                        <a:latin typeface="Cambria Math"/>
                        <a:ea typeface="Cambria Math"/>
                      </a:rPr>
                      <m:t> 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sv-FI" dirty="0"/>
              </a:p>
              <a:p>
                <a:pPr lvl="1"/>
                <a:r>
                  <a:rPr lang="sv-FI" dirty="0" err="1"/>
                  <a:t>We</a:t>
                </a:r>
                <a:r>
                  <a:rPr lang="sv-FI" dirty="0"/>
                  <a:t> </a:t>
                </a:r>
                <a:r>
                  <a:rPr lang="sv-FI" dirty="0" err="1"/>
                  <a:t>can</a:t>
                </a:r>
                <a:r>
                  <a:rPr lang="sv-FI" dirty="0"/>
                  <a:t> </a:t>
                </a:r>
                <a:r>
                  <a:rPr lang="sv-FI" dirty="0" err="1"/>
                  <a:t>easily</a:t>
                </a:r>
                <a:r>
                  <a:rPr lang="sv-FI" dirty="0"/>
                  <a:t> </a:t>
                </a:r>
                <a:r>
                  <a:rPr lang="sv-FI" dirty="0" err="1"/>
                  <a:t>find</a:t>
                </a:r>
                <a:r>
                  <a:rPr lang="sv-FI" dirty="0"/>
                  <a:t> the work </a:t>
                </a:r>
                <a:r>
                  <a:rPr lang="sv-FI" dirty="0" err="1"/>
                  <a:t>done</a:t>
                </a:r>
                <a:r>
                  <a:rPr lang="sv-FI" dirty="0"/>
                  <a:t> by a potential </a:t>
                </a:r>
                <a:r>
                  <a:rPr lang="sv-FI" dirty="0" err="1"/>
                  <a:t>difference</a:t>
                </a:r>
                <a:r>
                  <a:rPr lang="sv-FI" dirty="0"/>
                  <a:t> on a charge. The work </a:t>
                </a:r>
                <a:r>
                  <a:rPr lang="sv-FI" dirty="0" err="1"/>
                  <a:t>usually</a:t>
                </a:r>
                <a:r>
                  <a:rPr lang="sv-FI" dirty="0"/>
                  <a:t> gives the </a:t>
                </a:r>
                <a:r>
                  <a:rPr lang="sv-FI" dirty="0" err="1"/>
                  <a:t>charged</a:t>
                </a:r>
                <a:r>
                  <a:rPr lang="sv-FI" dirty="0"/>
                  <a:t> </a:t>
                </a:r>
                <a:r>
                  <a:rPr lang="sv-FI" dirty="0" err="1"/>
                  <a:t>particle</a:t>
                </a:r>
                <a:r>
                  <a:rPr lang="sv-FI" dirty="0"/>
                  <a:t> </a:t>
                </a:r>
                <a:r>
                  <a:rPr lang="sv-FI" dirty="0" err="1"/>
                  <a:t>kinetic</a:t>
                </a:r>
                <a:r>
                  <a:rPr lang="sv-FI" dirty="0"/>
                  <a:t> </a:t>
                </a:r>
                <a:r>
                  <a:rPr lang="sv-FI" dirty="0" err="1"/>
                  <a:t>energy</a:t>
                </a:r>
                <a:r>
                  <a:rPr lang="sv-FI" dirty="0"/>
                  <a:t>: </a:t>
                </a: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𝑉𝑞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i="1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i="1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b="1" dirty="0" smtClean="0"/>
              </a:p>
              <a:p>
                <a:endParaRPr lang="sv-FI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260648"/>
                <a:ext cx="8640960" cy="6597352"/>
              </a:xfrm>
              <a:blipFill>
                <a:blip r:embed="rId2"/>
                <a:stretch>
                  <a:fillRect l="-1622" r="-917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964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b="1" dirty="0"/>
                  <a:t>Electrical </a:t>
                </a:r>
                <a:r>
                  <a:rPr lang="sv-FI" b="1" dirty="0" err="1"/>
                  <a:t>current</a:t>
                </a:r>
                <a:r>
                  <a:rPr lang="sv-FI" b="1" dirty="0"/>
                  <a:t> </a:t>
                </a:r>
                <a:r>
                  <a:rPr lang="sv-FI" dirty="0"/>
                  <a:t>(in Amperes): ”charge flow per second”,  </a:t>
                </a:r>
                <a:br>
                  <a:rPr lang="sv-FI" dirty="0"/>
                </a:b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𝐼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𝑞</m:t>
                        </m:r>
                      </m:num>
                      <m:den>
                        <m:r>
                          <a:rPr lang="sv-FI" i="1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v-FI" dirty="0"/>
              </a:p>
              <a:p>
                <a:r>
                  <a:rPr lang="sv-FI" dirty="0"/>
                  <a:t>The </a:t>
                </a:r>
                <a:r>
                  <a:rPr lang="sv-FI" dirty="0" err="1"/>
                  <a:t>current</a:t>
                </a:r>
                <a:r>
                  <a:rPr lang="sv-FI" dirty="0"/>
                  <a:t> (per definition) </a:t>
                </a:r>
                <a:r>
                  <a:rPr lang="sv-FI" dirty="0" err="1"/>
                  <a:t>flows</a:t>
                </a:r>
                <a:r>
                  <a:rPr lang="sv-FI" dirty="0"/>
                  <a:t> from + to – (</a:t>
                </a:r>
                <a:r>
                  <a:rPr lang="sv-FI" dirty="0" err="1"/>
                  <a:t>even</a:t>
                </a:r>
                <a:r>
                  <a:rPr lang="sv-FI" dirty="0"/>
                  <a:t> </a:t>
                </a:r>
                <a:r>
                  <a:rPr lang="sv-FI" dirty="0" err="1"/>
                  <a:t>though</a:t>
                </a:r>
                <a:r>
                  <a:rPr lang="sv-FI" dirty="0"/>
                  <a:t> </a:t>
                </a:r>
                <a:r>
                  <a:rPr lang="sv-FI" dirty="0" err="1"/>
                  <a:t>we</a:t>
                </a:r>
                <a:r>
                  <a:rPr lang="sv-FI" dirty="0"/>
                  <a:t> </a:t>
                </a:r>
                <a:r>
                  <a:rPr lang="sv-FI" dirty="0" err="1"/>
                  <a:t>now</a:t>
                </a:r>
                <a:r>
                  <a:rPr lang="sv-FI" dirty="0"/>
                  <a:t> </a:t>
                </a:r>
                <a:r>
                  <a:rPr lang="sv-FI" dirty="0" err="1"/>
                  <a:t>know</a:t>
                </a:r>
                <a:r>
                  <a:rPr lang="sv-FI" dirty="0"/>
                  <a:t> it is the </a:t>
                </a:r>
                <a:r>
                  <a:rPr lang="sv-FI" dirty="0" err="1"/>
                  <a:t>electrons</a:t>
                </a:r>
                <a:r>
                  <a:rPr lang="sv-FI" dirty="0"/>
                  <a:t> that </a:t>
                </a:r>
                <a:r>
                  <a:rPr lang="sv-FI" dirty="0" err="1"/>
                  <a:t>move</a:t>
                </a:r>
                <a:r>
                  <a:rPr lang="sv-FI" dirty="0"/>
                  <a:t>, and </a:t>
                </a:r>
                <a:r>
                  <a:rPr lang="sv-FI" dirty="0" err="1"/>
                  <a:t>they</a:t>
                </a:r>
                <a:r>
                  <a:rPr lang="sv-FI" dirty="0"/>
                  <a:t> </a:t>
                </a:r>
                <a:r>
                  <a:rPr lang="sv-FI" dirty="0" err="1"/>
                  <a:t>move</a:t>
                </a:r>
                <a:r>
                  <a:rPr lang="sv-FI" dirty="0"/>
                  <a:t> from – to +...) </a:t>
                </a:r>
              </a:p>
              <a:p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6561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238</Words>
  <Application>Microsoft Office PowerPoint</Application>
  <PresentationFormat>On-screen Show (4:3)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6.1 Electric fields</vt:lpstr>
      <vt:lpstr>6.1 Electric fields</vt:lpstr>
      <vt:lpstr>6.1 Electric fields</vt:lpstr>
      <vt:lpstr>6.1 Electric fields</vt:lpstr>
      <vt:lpstr>6.1 Electric fields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5.1 Electric fields</dc:title>
  <dc:creator>Markus Norrby</dc:creator>
  <cp:lastModifiedBy>Markus Norrby</cp:lastModifiedBy>
  <cp:revision>16</cp:revision>
  <dcterms:created xsi:type="dcterms:W3CDTF">2015-03-23T09:36:42Z</dcterms:created>
  <dcterms:modified xsi:type="dcterms:W3CDTF">2019-03-22T13:11:04Z</dcterms:modified>
</cp:coreProperties>
</file>