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8533-397C-4D66-8CFE-B5C816EF4FD3}" type="datetimeFigureOut">
              <a:rPr lang="sv-FI" smtClean="0"/>
              <a:t>14.12.2018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8B25-AD25-4075-BFDB-76D0F37D8D8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484551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8533-397C-4D66-8CFE-B5C816EF4FD3}" type="datetimeFigureOut">
              <a:rPr lang="sv-FI" smtClean="0"/>
              <a:t>14.12.2018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8B25-AD25-4075-BFDB-76D0F37D8D8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144509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8533-397C-4D66-8CFE-B5C816EF4FD3}" type="datetimeFigureOut">
              <a:rPr lang="sv-FI" smtClean="0"/>
              <a:t>14.12.2018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8B25-AD25-4075-BFDB-76D0F37D8D8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496300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8533-397C-4D66-8CFE-B5C816EF4FD3}" type="datetimeFigureOut">
              <a:rPr lang="sv-FI" smtClean="0"/>
              <a:t>14.12.2018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8B25-AD25-4075-BFDB-76D0F37D8D8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882198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8533-397C-4D66-8CFE-B5C816EF4FD3}" type="datetimeFigureOut">
              <a:rPr lang="sv-FI" smtClean="0"/>
              <a:t>14.12.2018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8B25-AD25-4075-BFDB-76D0F37D8D8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00558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8533-397C-4D66-8CFE-B5C816EF4FD3}" type="datetimeFigureOut">
              <a:rPr lang="sv-FI" smtClean="0"/>
              <a:t>14.12.2018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8B25-AD25-4075-BFDB-76D0F37D8D8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57056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8533-397C-4D66-8CFE-B5C816EF4FD3}" type="datetimeFigureOut">
              <a:rPr lang="sv-FI" smtClean="0"/>
              <a:t>14.12.2018</a:t>
            </a:fld>
            <a:endParaRPr lang="sv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8B25-AD25-4075-BFDB-76D0F37D8D8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61995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8533-397C-4D66-8CFE-B5C816EF4FD3}" type="datetimeFigureOut">
              <a:rPr lang="sv-FI" smtClean="0"/>
              <a:t>14.12.2018</a:t>
            </a:fld>
            <a:endParaRPr lang="sv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8B25-AD25-4075-BFDB-76D0F37D8D8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989465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8533-397C-4D66-8CFE-B5C816EF4FD3}" type="datetimeFigureOut">
              <a:rPr lang="sv-FI" smtClean="0"/>
              <a:t>14.12.2018</a:t>
            </a:fld>
            <a:endParaRPr lang="sv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8B25-AD25-4075-BFDB-76D0F37D8D8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759384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8533-397C-4D66-8CFE-B5C816EF4FD3}" type="datetimeFigureOut">
              <a:rPr lang="sv-FI" smtClean="0"/>
              <a:t>14.12.2018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8B25-AD25-4075-BFDB-76D0F37D8D8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49365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8533-397C-4D66-8CFE-B5C816EF4FD3}" type="datetimeFigureOut">
              <a:rPr lang="sv-FI" smtClean="0"/>
              <a:t>14.12.2018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8B25-AD25-4075-BFDB-76D0F37D8D8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50741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8533-397C-4D66-8CFE-B5C816EF4FD3}" type="datetimeFigureOut">
              <a:rPr lang="sv-FI" smtClean="0"/>
              <a:t>14.12.2018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28B25-AD25-4075-BFDB-76D0F37D8D8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220797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4.2 </a:t>
            </a:r>
            <a:r>
              <a:rPr lang="sv-FI" dirty="0" err="1" smtClean="0"/>
              <a:t>Fields</a:t>
            </a:r>
            <a:r>
              <a:rPr lang="sv-FI" dirty="0" smtClean="0"/>
              <a:t> at </a:t>
            </a:r>
            <a:r>
              <a:rPr lang="sv-FI" dirty="0" err="1" smtClean="0"/>
              <a:t>work</a:t>
            </a:r>
            <a:r>
              <a:rPr lang="sv-FI" dirty="0" smtClean="0"/>
              <a:t> (HL)</a:t>
            </a:r>
            <a:endParaRPr lang="sv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2776"/>
                <a:ext cx="8363272" cy="5112568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sv-FI" dirty="0" smtClean="0"/>
                  <a:t>Total </a:t>
                </a:r>
                <a:r>
                  <a:rPr lang="sv-FI" dirty="0" err="1" smtClean="0"/>
                  <a:t>energy</a:t>
                </a:r>
                <a:r>
                  <a:rPr lang="sv-FI" dirty="0" smtClean="0"/>
                  <a:t> of a ”</a:t>
                </a:r>
                <a:r>
                  <a:rPr lang="sv-FI" dirty="0" err="1" smtClean="0"/>
                  <a:t>satellite</a:t>
                </a:r>
                <a:r>
                  <a:rPr lang="sv-FI" dirty="0" smtClean="0"/>
                  <a:t>”:</a:t>
                </a:r>
                <a:br>
                  <a:rPr lang="sv-FI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𝑇</m:t>
                        </m:r>
                      </m:sub>
                    </m:sSub>
                    <m:r>
                      <a:rPr lang="sv-FI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sv-FI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sv-FI" b="0" dirty="0" smtClean="0"/>
                  <a:t/>
                </a:r>
                <a:br>
                  <a:rPr lang="sv-FI" b="0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𝑇</m:t>
                        </m:r>
                      </m:sub>
                    </m:sSub>
                    <m:r>
                      <a:rPr lang="sv-F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sv-FI" b="0" i="1" smtClean="0">
                        <a:latin typeface="Cambria Math"/>
                      </a:rPr>
                      <m:t>𝑚</m:t>
                    </m:r>
                    <m:sSup>
                      <m:sSup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v-FI" b="0" i="1" smtClean="0"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sv-FI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sv-FI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𝐺𝑀𝑚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𝑟</m:t>
                        </m:r>
                      </m:den>
                    </m:f>
                  </m:oMath>
                </a14:m>
                <a:endParaRPr lang="sv-FI" b="0" dirty="0" smtClean="0"/>
              </a:p>
              <a:p>
                <a:r>
                  <a:rPr lang="sv-FI" dirty="0" err="1" smtClean="0"/>
                  <a:t>If</a:t>
                </a:r>
                <a:endParaRPr lang="sv-FI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𝑇</m:t>
                        </m:r>
                      </m:sub>
                    </m:sSub>
                    <m:r>
                      <a:rPr lang="sv-FI" b="0" i="1" smtClean="0">
                        <a:latin typeface="Cambria Math"/>
                      </a:rPr>
                      <m:t>&lt;0</m:t>
                    </m:r>
                  </m:oMath>
                </a14:m>
                <a:r>
                  <a:rPr lang="sv-FI" dirty="0" smtClean="0"/>
                  <a:t>  </a:t>
                </a:r>
                <a:r>
                  <a:rPr lang="sv-FI" dirty="0" err="1" smtClean="0"/>
                  <a:t>elliptic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bound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orbit</a:t>
                </a:r>
                <a:endParaRPr lang="sv-FI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𝑇</m:t>
                        </m:r>
                      </m:sub>
                    </m:sSub>
                    <m:r>
                      <a:rPr lang="sv-FI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sv-FI" dirty="0" smtClean="0"/>
                  <a:t>  </a:t>
                </a:r>
                <a:r>
                  <a:rPr lang="sv-FI" dirty="0" err="1" smtClean="0"/>
                  <a:t>escapes</a:t>
                </a:r>
                <a:r>
                  <a:rPr lang="sv-FI" dirty="0" smtClean="0"/>
                  <a:t> and stops at </a:t>
                </a:r>
                <a:r>
                  <a:rPr lang="sv-FI" dirty="0" err="1" smtClean="0"/>
                  <a:t>infinity</a:t>
                </a:r>
                <a:endParaRPr lang="sv-FI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𝑇</m:t>
                        </m:r>
                      </m:sub>
                    </m:sSub>
                    <m:r>
                      <a:rPr lang="sv-FI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sv-FI" dirty="0" smtClean="0"/>
                  <a:t>   </a:t>
                </a:r>
                <a:r>
                  <a:rPr lang="sv-FI" dirty="0" err="1" smtClean="0"/>
                  <a:t>hyperbolic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unbound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path</a:t>
                </a:r>
                <a:endParaRPr lang="sv-FI" dirty="0" smtClean="0"/>
              </a:p>
              <a:p>
                <a:r>
                  <a:rPr lang="sv-FI" dirty="0" smtClean="0"/>
                  <a:t>(</a:t>
                </a:r>
                <a:r>
                  <a:rPr lang="sv-FI" dirty="0" err="1" smtClean="0"/>
                  <a:t>If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we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have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chemical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fuel</a:t>
                </a:r>
                <a:r>
                  <a:rPr lang="sv-FI" dirty="0" smtClean="0"/>
                  <a:t> on board: </a:t>
                </a:r>
                <a:endParaRPr lang="sv-FI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𝑇</m:t>
                        </m:r>
                      </m:sub>
                    </m:sSub>
                    <m:r>
                      <a:rPr lang="sv-F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sv-FI" b="0" i="1" smtClean="0">
                        <a:latin typeface="Cambria Math"/>
                      </a:rPr>
                      <m:t>𝑚</m:t>
                    </m:r>
                    <m:sSup>
                      <m:sSup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v-FI" b="0" i="1" smtClean="0"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sv-FI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sv-FI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𝐺𝑀𝑚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𝑟</m:t>
                        </m:r>
                      </m:den>
                    </m:f>
                    <m:r>
                      <a:rPr lang="sv-FI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𝑐h𝑒𝑚</m:t>
                        </m:r>
                      </m:sub>
                    </m:sSub>
                  </m:oMath>
                </a14:m>
                <a:r>
                  <a:rPr lang="sv-FI" dirty="0" smtClean="0"/>
                  <a:t>)</a:t>
                </a: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2776"/>
                <a:ext cx="8363272" cy="5112568"/>
              </a:xfrm>
              <a:blipFill>
                <a:blip r:embed="rId2"/>
                <a:stretch>
                  <a:fillRect l="-1458" t="-2387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685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4704"/>
                <a:ext cx="8229600" cy="5361459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sv-FI" b="1" dirty="0" smtClean="0"/>
                  <a:t>If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we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have</a:t>
                </a:r>
                <a:r>
                  <a:rPr lang="sv-FI" dirty="0" smtClean="0"/>
                  <a:t> a </a:t>
                </a:r>
                <a:r>
                  <a:rPr lang="sv-FI" b="1" dirty="0" err="1" smtClean="0"/>
                  <a:t>circular</a:t>
                </a:r>
                <a:r>
                  <a:rPr lang="sv-FI" b="1" dirty="0" smtClean="0"/>
                  <a:t> </a:t>
                </a:r>
                <a:r>
                  <a:rPr lang="sv-FI" b="1" dirty="0" err="1" smtClean="0"/>
                  <a:t>orbit</a:t>
                </a:r>
                <a:r>
                  <a:rPr lang="sv-FI" dirty="0" smtClean="0"/>
                  <a:t>:</a:t>
                </a:r>
                <a:br>
                  <a:rPr lang="sv-FI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𝐺</m:t>
                        </m:r>
                      </m:sub>
                    </m:sSub>
                    <m:r>
                      <a:rPr lang="sv-FI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sv-FI" b="0" dirty="0" smtClean="0"/>
                  <a:t/>
                </a:r>
                <a:br>
                  <a:rPr lang="sv-FI" b="0" dirty="0" smtClean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𝐺𝑀𝑚</m:t>
                        </m:r>
                      </m:num>
                      <m:den>
                        <m:sSup>
                          <m:sSupPr>
                            <m:ctrlPr>
                              <a:rPr lang="sv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v-FI" b="0" i="1" smtClean="0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sv-FI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sv-F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sv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v-FI" b="0" i="1" smtClean="0">
                                <a:latin typeface="Cambria Math"/>
                              </a:rPr>
                              <m:t>𝑣</m:t>
                            </m:r>
                          </m:e>
                          <m:sup>
                            <m:r>
                              <a:rPr lang="sv-FI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𝑟</m:t>
                        </m:r>
                      </m:den>
                    </m:f>
                  </m:oMath>
                </a14:m>
                <a:r>
                  <a:rPr lang="sv-FI" b="0" dirty="0" smtClean="0"/>
                  <a:t/>
                </a:r>
                <a:br>
                  <a:rPr lang="sv-FI" b="0" dirty="0" smtClean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v-FI" b="0" i="1" smtClean="0"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sv-FI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sv-F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𝐺𝑀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𝑟</m:t>
                        </m:r>
                      </m:den>
                    </m:f>
                  </m:oMath>
                </a14:m>
                <a:endParaRPr lang="sv-FI" dirty="0" smtClean="0"/>
              </a:p>
              <a:p>
                <a:r>
                  <a:rPr lang="sv-FI" b="1" dirty="0" err="1" smtClean="0"/>
                  <a:t>Then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we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have</a:t>
                </a:r>
                <a:r>
                  <a:rPr lang="sv-FI" dirty="0" smtClean="0"/>
                  <a:t/>
                </a:r>
                <a:br>
                  <a:rPr lang="sv-FI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𝑇</m:t>
                        </m:r>
                      </m:sub>
                    </m:sSub>
                    <m:r>
                      <a:rPr lang="sv-F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sv-FI" b="0" i="1" smtClean="0">
                        <a:latin typeface="Cambria Math"/>
                      </a:rPr>
                      <m:t>𝑚</m:t>
                    </m:r>
                    <m:d>
                      <m:d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sv-FI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v-FI" b="0" i="1" smtClean="0">
                                <a:latin typeface="Cambria Math"/>
                              </a:rPr>
                              <m:t>𝐺𝑀</m:t>
                            </m:r>
                          </m:num>
                          <m:den>
                            <m:r>
                              <a:rPr lang="sv-FI" b="0" i="1" smtClean="0">
                                <a:latin typeface="Cambria Math"/>
                              </a:rPr>
                              <m:t>𝑟</m:t>
                            </m:r>
                          </m:den>
                        </m:f>
                      </m:e>
                    </m:d>
                    <m:r>
                      <a:rPr lang="sv-FI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𝐺𝑀𝑚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𝑟</m:t>
                        </m:r>
                      </m:den>
                    </m:f>
                  </m:oMath>
                </a14:m>
                <a:r>
                  <a:rPr lang="sv-FI" dirty="0" smtClean="0"/>
                  <a:t/>
                </a:r>
                <a:br>
                  <a:rPr lang="sv-FI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𝑇</m:t>
                        </m:r>
                      </m:sub>
                    </m:sSub>
                    <m:r>
                      <a:rPr lang="sv-FI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2</m:t>
                        </m:r>
                      </m:den>
                    </m:f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𝐺𝑀𝑚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𝑟</m:t>
                        </m:r>
                      </m:den>
                    </m:f>
                    <m:r>
                      <m:rPr>
                        <m:nor/>
                      </m:rPr>
                      <a:rPr lang="sv-FI" dirty="0" smtClean="0"/>
                      <m:t>  </m:t>
                    </m:r>
                  </m:oMath>
                </a14:m>
                <a:endParaRPr lang="sv-FI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4704"/>
                <a:ext cx="8229600" cy="5361459"/>
              </a:xfrm>
              <a:blipFill rotWithShape="1">
                <a:blip r:embed="rId2"/>
                <a:stretch>
                  <a:fillRect l="-1630" t="-2386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3977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sv-FI" dirty="0" smtClean="0"/>
                  <a:t>Escape </a:t>
                </a:r>
                <a:r>
                  <a:rPr lang="sv-FI" dirty="0" err="1" smtClean="0"/>
                  <a:t>velocity</a:t>
                </a:r>
                <a:r>
                  <a:rPr lang="sv-FI" dirty="0" smtClean="0"/>
                  <a:t>:</a:t>
                </a:r>
                <a:br>
                  <a:rPr lang="sv-FI" dirty="0" smtClean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sv-FI" b="0" i="1" smtClean="0">
                        <a:latin typeface="Cambria Math"/>
                      </a:rPr>
                      <m:t>𝑚</m:t>
                    </m:r>
                    <m:sSup>
                      <m:sSup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v-FI" b="0" i="1" smtClean="0"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sv-FI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sv-F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𝐺𝑀𝑚</m:t>
                        </m:r>
                      </m:num>
                      <m:den>
                        <m:r>
                          <a:rPr lang="sv-FI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</m:oMath>
                </a14:m>
                <a:r>
                  <a:rPr lang="sv-FI" b="0" dirty="0" smtClean="0"/>
                  <a:t/>
                </a:r>
                <a:br>
                  <a:rPr lang="sv-FI" b="0" dirty="0" smtClean="0"/>
                </a:br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𝑣</m:t>
                    </m:r>
                    <m:r>
                      <a:rPr lang="sv-FI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v-FI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v-FI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sv-FI" b="0" i="1" smtClean="0">
                                <a:latin typeface="Cambria Math"/>
                              </a:rPr>
                              <m:t>𝐺𝑀</m:t>
                            </m:r>
                          </m:num>
                          <m:den>
                            <m:r>
                              <a:rPr lang="sv-FI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den>
                        </m:f>
                      </m:e>
                    </m:rad>
                  </m:oMath>
                </a14:m>
                <a:endParaRPr lang="sv-FI" dirty="0" smtClean="0"/>
              </a:p>
              <a:p>
                <a:r>
                  <a:rPr lang="sv-FI" dirty="0" err="1" smtClean="0"/>
                  <a:t>Schwarzchild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radius</a:t>
                </a:r>
                <a:r>
                  <a:rPr lang="sv-FI" dirty="0" smtClean="0"/>
                  <a:t>: </a:t>
                </a:r>
                <a:r>
                  <a:rPr lang="sv-FI" dirty="0" err="1" smtClean="0"/>
                  <a:t>when</a:t>
                </a:r>
                <a:r>
                  <a:rPr lang="sv-FI" dirty="0" smtClean="0"/>
                  <a:t> the </a:t>
                </a:r>
                <a:r>
                  <a:rPr lang="sv-FI" dirty="0" err="1" smtClean="0"/>
                  <a:t>escape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velocity</a:t>
                </a:r>
                <a:r>
                  <a:rPr lang="sv-FI" dirty="0" smtClean="0"/>
                  <a:t> is </a:t>
                </a:r>
                <a:r>
                  <a:rPr lang="sv-FI" dirty="0" err="1" smtClean="0"/>
                  <a:t>larger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than</a:t>
                </a:r>
                <a:r>
                  <a:rPr lang="sv-FI" dirty="0" smtClean="0"/>
                  <a:t> the speed of light!</a:t>
                </a:r>
                <a:br>
                  <a:rPr lang="sv-FI" dirty="0" smtClean="0"/>
                </a:br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𝑅</m:t>
                    </m:r>
                    <m:r>
                      <a:rPr lang="sv-F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2</m:t>
                        </m:r>
                        <m:r>
                          <a:rPr lang="sv-FI" b="0" i="1" smtClean="0">
                            <a:latin typeface="Cambria Math"/>
                          </a:rPr>
                          <m:t>𝐺𝑀</m:t>
                        </m:r>
                      </m:num>
                      <m:den>
                        <m:sSup>
                          <m:sSupPr>
                            <m:ctrlPr>
                              <a:rPr lang="sv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v-FI" b="0" i="1" smtClean="0">
                                <a:latin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sv-FI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sv-FI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2830" r="-370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4285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24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 Math</vt:lpstr>
      <vt:lpstr>Office Theme</vt:lpstr>
      <vt:lpstr>4.2 Fields at work (HL)</vt:lpstr>
      <vt:lpstr>PowerPoint Presentation</vt:lpstr>
      <vt:lpstr>PowerPoint Presentation</vt:lpstr>
    </vt:vector>
  </TitlesOfParts>
  <Company>Åbo Akademi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10.2 Fields at work</dc:title>
  <dc:creator>Markus Norrby</dc:creator>
  <cp:lastModifiedBy>Markus Norrby</cp:lastModifiedBy>
  <cp:revision>7</cp:revision>
  <dcterms:created xsi:type="dcterms:W3CDTF">2015-04-27T07:41:53Z</dcterms:created>
  <dcterms:modified xsi:type="dcterms:W3CDTF">2018-12-14T12:43:41Z</dcterms:modified>
</cp:coreProperties>
</file>