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8" y="8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2A90B-6F44-46E6-AF20-E674A609EEAB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54D84-47A1-49CE-B7D9-62E796CFC00B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28481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D4DC8-6D2B-4562-9A41-9D9EA9FF0940}" type="slidenum">
              <a:rPr lang="sv-FI" smtClean="0"/>
              <a:t>5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1376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D4DC8-6D2B-4562-9A41-9D9EA9FF0940}" type="slidenum">
              <a:rPr lang="sv-FI" smtClean="0"/>
              <a:t>11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81613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D4DC8-6D2B-4562-9A41-9D9EA9FF0940}" type="slidenum">
              <a:rPr lang="sv-FI" smtClean="0"/>
              <a:t>12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543539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D4DC8-6D2B-4562-9A41-9D9EA9FF0940}" type="slidenum">
              <a:rPr lang="sv-FI" smtClean="0"/>
              <a:t>13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77539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D4DC8-6D2B-4562-9A41-9D9EA9FF0940}" type="slidenum">
              <a:rPr lang="sv-FI" smtClean="0"/>
              <a:t>14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54485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D4DC8-6D2B-4562-9A41-9D9EA9FF0940}" type="slidenum">
              <a:rPr lang="sv-FI" smtClean="0"/>
              <a:t>15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70928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D4DC8-6D2B-4562-9A41-9D9EA9FF0940}" type="slidenum">
              <a:rPr lang="sv-FI" smtClean="0"/>
              <a:t>16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88740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5849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67801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81985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0540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54279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35929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3976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9784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3700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6032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74561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26778-5676-4AE8-8F08-4AEBC9F0CA2F}" type="datetimeFigureOut">
              <a:rPr lang="sv-FI" smtClean="0"/>
              <a:t>04.03.2019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B789F-8661-4891-9918-457A4F058F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49848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SHM</a:t>
            </a:r>
            <a:endParaRPr lang="sv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sv-FI" dirty="0" smtClean="0"/>
                  <a:t>Angular </a:t>
                </a:r>
                <a:r>
                  <a:rPr lang="sv-FI" dirty="0" err="1" smtClean="0"/>
                  <a:t>frequency</a:t>
                </a:r>
                <a:r>
                  <a:rPr lang="sv-FI" dirty="0" smtClean="0"/>
                  <a:t> (or </a:t>
                </a:r>
                <a:r>
                  <a:rPr lang="sv-FI" dirty="0" err="1" smtClean="0"/>
                  <a:t>angular</a:t>
                </a:r>
                <a:r>
                  <a:rPr lang="sv-FI" dirty="0" smtClean="0"/>
                  <a:t> speed):</a:t>
                </a:r>
                <a:endParaRPr lang="sv-FI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i="1" smtClean="0">
                          <a:latin typeface="Cambria Math"/>
                          <a:ea typeface="Cambria Math"/>
                        </a:rPr>
                        <m:t>𝜔</m:t>
                      </m:r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𝑎𝑛𝑔𝑙𝑒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 (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𝑖𝑛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𝑟𝑎𝑑𝑖𝑎𝑛𝑠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𝑡𝑖𝑚𝑒</m:t>
                          </m:r>
                        </m:den>
                      </m:f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sv-FI" dirty="0" smtClean="0"/>
              </a:p>
              <a:p>
                <a:r>
                  <a:rPr lang="sv-FI" dirty="0" err="1" smtClean="0"/>
                  <a:t>Defining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equation</a:t>
                </a:r>
                <a:r>
                  <a:rPr lang="sv-FI" dirty="0" smtClean="0"/>
                  <a:t> for SHM: 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b="0" i="1" smtClean="0">
                          <a:latin typeface="Cambria Math"/>
                        </a:rPr>
                        <m:t>𝑎</m:t>
                      </m:r>
                      <m:r>
                        <a:rPr lang="sv-FI" b="0" i="1" smtClean="0">
                          <a:latin typeface="Cambria Math"/>
                        </a:rPr>
                        <m:t>=−</m:t>
                      </m:r>
                      <m:sSup>
                        <m:sSup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p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sv-FI" dirty="0" smtClean="0"/>
              </a:p>
              <a:p>
                <a:r>
                  <a:rPr lang="sv-FI" dirty="0" err="1" smtClean="0"/>
                  <a:t>Mass-spring</a:t>
                </a:r>
                <a:r>
                  <a:rPr lang="sv-FI" dirty="0" smtClean="0"/>
                  <a:t>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b="0" i="1" smtClean="0">
                          <a:latin typeface="Cambria Math"/>
                        </a:rPr>
                        <m:t>𝑎</m:t>
                      </m:r>
                      <m:r>
                        <a:rPr lang="sv-FI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</a:rPr>
                            <m:t>𝑘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sv-FI" b="0" i="1" smtClean="0">
                          <a:latin typeface="Cambria Math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lang="sv-FI" b="0" i="1" smtClean="0">
                          <a:latin typeface="Cambria Math"/>
                        </a:rPr>
                        <m:t>𝑇</m:t>
                      </m:r>
                      <m:r>
                        <a:rPr lang="sv-FI" b="0" i="1" smtClean="0">
                          <a:latin typeface="Cambria Math"/>
                        </a:rPr>
                        <m:t>=2</m:t>
                      </m:r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𝜋</m:t>
                      </m:r>
                      <m:rad>
                        <m:radPr>
                          <m:degHide m:val="on"/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num>
                            <m:den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sv-FI" b="0" dirty="0" smtClean="0"/>
              </a:p>
              <a:p>
                <a:pPr marL="457200" lvl="1" indent="0">
                  <a:buNone/>
                </a:pPr>
                <a:endParaRPr lang="sv-FI" dirty="0" smtClean="0"/>
              </a:p>
              <a:p>
                <a:endParaRPr lang="sv-FI" dirty="0" smtClean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481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Double </a:t>
            </a:r>
            <a:r>
              <a:rPr lang="sv-FI" dirty="0" smtClean="0"/>
              <a:t>slit and </a:t>
            </a:r>
            <a:r>
              <a:rPr lang="sv-FI" dirty="0" err="1" smtClean="0"/>
              <a:t>multiple</a:t>
            </a:r>
            <a:r>
              <a:rPr lang="sv-FI" dirty="0" smtClean="0"/>
              <a:t> </a:t>
            </a:r>
            <a:r>
              <a:rPr lang="sv-FI" dirty="0" smtClean="0"/>
              <a:t>slits</a:t>
            </a:r>
            <a:endParaRPr lang="sv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For a </a:t>
            </a:r>
            <a:r>
              <a:rPr lang="sv-FI" dirty="0" err="1" smtClean="0"/>
              <a:t>double</a:t>
            </a:r>
            <a:r>
              <a:rPr lang="sv-FI" dirty="0" smtClean="0"/>
              <a:t> slit with </a:t>
            </a:r>
            <a:r>
              <a:rPr lang="sv-FI" dirty="0" err="1" smtClean="0"/>
              <a:t>very</a:t>
            </a:r>
            <a:r>
              <a:rPr lang="sv-FI" dirty="0" smtClean="0"/>
              <a:t> </a:t>
            </a:r>
            <a:r>
              <a:rPr lang="sv-FI" dirty="0" err="1" smtClean="0"/>
              <a:t>very</a:t>
            </a:r>
            <a:r>
              <a:rPr lang="sv-FI" dirty="0" smtClean="0"/>
              <a:t> </a:t>
            </a:r>
            <a:r>
              <a:rPr lang="sv-FI" dirty="0" err="1" smtClean="0"/>
              <a:t>very</a:t>
            </a:r>
            <a:r>
              <a:rPr lang="sv-FI" dirty="0" smtClean="0"/>
              <a:t> small </a:t>
            </a:r>
            <a:r>
              <a:rPr lang="sv-FI" dirty="0" err="1" smtClean="0"/>
              <a:t>openings</a:t>
            </a:r>
            <a:r>
              <a:rPr lang="sv-FI" dirty="0" smtClean="0"/>
              <a:t>: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53800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12" name="TextBox 11"/>
          <p:cNvSpPr txBox="1"/>
          <p:nvPr/>
        </p:nvSpPr>
        <p:spPr>
          <a:xfrm>
            <a:off x="401635" y="76424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Double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/>
              <a:t>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5576" y="2673950"/>
            <a:ext cx="360040" cy="1531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0" name="Oval 29"/>
          <p:cNvSpPr/>
          <p:nvPr/>
        </p:nvSpPr>
        <p:spPr>
          <a:xfrm>
            <a:off x="7956376" y="3103818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3" name="Straight Connector 2"/>
          <p:cNvCxnSpPr/>
          <p:nvPr/>
        </p:nvCxnSpPr>
        <p:spPr>
          <a:xfrm>
            <a:off x="1187624" y="2673950"/>
            <a:ext cx="6744361" cy="7550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187624" y="3441933"/>
            <a:ext cx="6785340" cy="7639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23928" y="4365104"/>
            <a:ext cx="38030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Same </a:t>
            </a:r>
            <a:r>
              <a:rPr lang="sv-FI" dirty="0" err="1" smtClean="0"/>
              <a:t>path</a:t>
            </a:r>
            <a:r>
              <a:rPr lang="sv-FI" dirty="0" smtClean="0"/>
              <a:t> </a:t>
            </a:r>
            <a:r>
              <a:rPr lang="sv-FI" dirty="0" err="1" smtClean="0"/>
              <a:t>lenght</a:t>
            </a:r>
            <a:r>
              <a:rPr lang="sv-FI" dirty="0" smtClean="0"/>
              <a:t/>
            </a:r>
            <a:br>
              <a:rPr lang="sv-FI" dirty="0" smtClean="0"/>
            </a:br>
            <a:r>
              <a:rPr lang="sv-FI" dirty="0" smtClean="0"/>
              <a:t>gives </a:t>
            </a:r>
            <a:r>
              <a:rPr lang="sv-FI" dirty="0" err="1" smtClean="0"/>
              <a:t>constructive</a:t>
            </a:r>
            <a:r>
              <a:rPr lang="sv-FI" dirty="0" smtClean="0"/>
              <a:t> </a:t>
            </a:r>
            <a:r>
              <a:rPr lang="sv-FI" dirty="0" err="1" smtClean="0"/>
              <a:t>interference</a:t>
            </a:r>
            <a:endParaRPr lang="sv-FI" dirty="0" smtClean="0"/>
          </a:p>
          <a:p>
            <a:r>
              <a:rPr lang="sv-FI" dirty="0" err="1"/>
              <a:t>w</a:t>
            </a:r>
            <a:r>
              <a:rPr lang="sv-FI" dirty="0" err="1" smtClean="0"/>
              <a:t>hich</a:t>
            </a:r>
            <a:r>
              <a:rPr lang="sv-FI" dirty="0" smtClean="0"/>
              <a:t> gives a </a:t>
            </a:r>
            <a:r>
              <a:rPr lang="sv-FI" dirty="0" err="1" smtClean="0"/>
              <a:t>bright</a:t>
            </a:r>
            <a:r>
              <a:rPr lang="sv-FI" dirty="0" smtClean="0"/>
              <a:t> </a:t>
            </a:r>
            <a:r>
              <a:rPr lang="sv-FI" dirty="0" err="1" smtClean="0"/>
              <a:t>spot</a:t>
            </a:r>
            <a:r>
              <a:rPr lang="sv-FI" dirty="0" smtClean="0"/>
              <a:t> in the </a:t>
            </a:r>
            <a:r>
              <a:rPr lang="sv-FI" dirty="0" err="1" smtClean="0"/>
              <a:t>middle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3554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12" name="TextBox 11"/>
          <p:cNvSpPr txBox="1"/>
          <p:nvPr/>
        </p:nvSpPr>
        <p:spPr>
          <a:xfrm>
            <a:off x="401635" y="76424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Double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/>
              <a:t>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5576" y="2673950"/>
            <a:ext cx="360040" cy="1531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0" name="Oval 29"/>
          <p:cNvSpPr/>
          <p:nvPr/>
        </p:nvSpPr>
        <p:spPr>
          <a:xfrm>
            <a:off x="7956376" y="3103818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3" name="Straight Connector 2"/>
          <p:cNvCxnSpPr/>
          <p:nvPr/>
        </p:nvCxnSpPr>
        <p:spPr>
          <a:xfrm>
            <a:off x="1187624" y="2673950"/>
            <a:ext cx="6768752" cy="3775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187624" y="3051475"/>
            <a:ext cx="6768752" cy="11543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87624" y="2673950"/>
            <a:ext cx="216024" cy="153191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187624" y="4253789"/>
            <a:ext cx="216024" cy="47926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25162" y="1642865"/>
            <a:ext cx="37721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100" dirty="0" smtClean="0"/>
              <a:t>One </a:t>
            </a:r>
            <a:r>
              <a:rPr lang="sv-FI" sz="1100" dirty="0" err="1" smtClean="0"/>
              <a:t>half</a:t>
            </a:r>
            <a:r>
              <a:rPr lang="sv-FI" sz="1100" dirty="0" smtClean="0"/>
              <a:t> </a:t>
            </a:r>
            <a:r>
              <a:rPr lang="sv-FI" sz="1100" dirty="0" err="1" smtClean="0"/>
              <a:t>wavelength</a:t>
            </a:r>
            <a:r>
              <a:rPr lang="sv-FI" sz="1100" dirty="0" smtClean="0"/>
              <a:t> gives </a:t>
            </a:r>
            <a:r>
              <a:rPr lang="sv-FI" sz="1100" dirty="0" err="1" smtClean="0"/>
              <a:t>destructive</a:t>
            </a:r>
            <a:r>
              <a:rPr lang="sv-FI" sz="1100" dirty="0" smtClean="0"/>
              <a:t> </a:t>
            </a:r>
            <a:r>
              <a:rPr lang="sv-FI" sz="1100" dirty="0" err="1" smtClean="0"/>
              <a:t>interference</a:t>
            </a:r>
            <a:r>
              <a:rPr lang="sv-FI" sz="1100" dirty="0" smtClean="0"/>
              <a:t> = dark </a:t>
            </a:r>
            <a:r>
              <a:rPr lang="sv-FI" sz="1100" dirty="0" err="1" smtClean="0"/>
              <a:t>spot</a:t>
            </a:r>
            <a:endParaRPr lang="sv-FI" sz="1100" dirty="0"/>
          </a:p>
        </p:txBody>
      </p:sp>
      <p:cxnSp>
        <p:nvCxnSpPr>
          <p:cNvPr id="23" name="Straight Arrow Connector 22"/>
          <p:cNvCxnSpPr>
            <a:stCxn id="22" idx="2"/>
          </p:cNvCxnSpPr>
          <p:nvPr/>
        </p:nvCxnSpPr>
        <p:spPr>
          <a:xfrm flipH="1">
            <a:off x="1295640" y="1904475"/>
            <a:ext cx="1915615" cy="22446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3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12" name="TextBox 11"/>
          <p:cNvSpPr txBox="1"/>
          <p:nvPr/>
        </p:nvSpPr>
        <p:spPr>
          <a:xfrm>
            <a:off x="401635" y="76424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Double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/>
              <a:t>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5576" y="2673950"/>
            <a:ext cx="360040" cy="1531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0" name="Oval 29"/>
          <p:cNvSpPr/>
          <p:nvPr/>
        </p:nvSpPr>
        <p:spPr>
          <a:xfrm>
            <a:off x="7956376" y="3103818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87624" y="2492896"/>
            <a:ext cx="6744361" cy="18105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187624" y="2492896"/>
            <a:ext cx="6768752" cy="171296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87624" y="2673950"/>
            <a:ext cx="400554" cy="140312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187624" y="4205863"/>
            <a:ext cx="400554" cy="95852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25162" y="1642865"/>
            <a:ext cx="38860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100" dirty="0" smtClean="0"/>
              <a:t>One full </a:t>
            </a:r>
            <a:r>
              <a:rPr lang="sv-FI" sz="1100" dirty="0" err="1" smtClean="0"/>
              <a:t>wavelength</a:t>
            </a:r>
            <a:r>
              <a:rPr lang="sv-FI" sz="1100" dirty="0" smtClean="0"/>
              <a:t> gives </a:t>
            </a:r>
            <a:r>
              <a:rPr lang="sv-FI" sz="1100" dirty="0" err="1" smtClean="0"/>
              <a:t>constructive</a:t>
            </a:r>
            <a:r>
              <a:rPr lang="sv-FI" sz="1100" dirty="0" smtClean="0"/>
              <a:t> </a:t>
            </a:r>
            <a:r>
              <a:rPr lang="sv-FI" sz="1100" dirty="0" err="1" smtClean="0"/>
              <a:t>interference</a:t>
            </a:r>
            <a:r>
              <a:rPr lang="sv-FI" sz="1100" dirty="0" smtClean="0"/>
              <a:t> = </a:t>
            </a:r>
            <a:r>
              <a:rPr lang="sv-FI" sz="1100" dirty="0" err="1" smtClean="0"/>
              <a:t>bright</a:t>
            </a:r>
            <a:r>
              <a:rPr lang="sv-FI" sz="1100" dirty="0" smtClean="0"/>
              <a:t> </a:t>
            </a:r>
            <a:r>
              <a:rPr lang="sv-FI" sz="1100" dirty="0" err="1" smtClean="0"/>
              <a:t>spot</a:t>
            </a:r>
            <a:endParaRPr lang="sv-FI" sz="1100" dirty="0"/>
          </a:p>
        </p:txBody>
      </p:sp>
      <p:cxnSp>
        <p:nvCxnSpPr>
          <p:cNvPr id="25" name="Straight Arrow Connector 24"/>
          <p:cNvCxnSpPr>
            <a:stCxn id="23" idx="2"/>
          </p:cNvCxnSpPr>
          <p:nvPr/>
        </p:nvCxnSpPr>
        <p:spPr>
          <a:xfrm flipH="1">
            <a:off x="1443287" y="1904475"/>
            <a:ext cx="1824875" cy="21725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956376" y="2132856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8" name="Oval 27"/>
          <p:cNvSpPr/>
          <p:nvPr/>
        </p:nvSpPr>
        <p:spPr>
          <a:xfrm>
            <a:off x="7956376" y="4074765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grpSp>
        <p:nvGrpSpPr>
          <p:cNvPr id="18" name="Group 17"/>
          <p:cNvGrpSpPr/>
          <p:nvPr/>
        </p:nvGrpSpPr>
        <p:grpSpPr>
          <a:xfrm>
            <a:off x="1115616" y="2492896"/>
            <a:ext cx="6840760" cy="1712969"/>
            <a:chOff x="1115616" y="2492896"/>
            <a:chExt cx="6840760" cy="1712969"/>
          </a:xfrm>
        </p:grpSpPr>
        <p:cxnSp>
          <p:nvCxnSpPr>
            <p:cNvPr id="32" name="Straight Connector 31"/>
            <p:cNvCxnSpPr>
              <a:endCxn id="27" idx="2"/>
            </p:cNvCxnSpPr>
            <p:nvPr/>
          </p:nvCxnSpPr>
          <p:spPr>
            <a:xfrm flipV="1">
              <a:off x="1115616" y="2492896"/>
              <a:ext cx="6840760" cy="9470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187624" y="2673950"/>
              <a:ext cx="0" cy="15319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Arc 33"/>
            <p:cNvSpPr/>
            <p:nvPr/>
          </p:nvSpPr>
          <p:spPr>
            <a:xfrm rot="288559">
              <a:off x="3449202" y="3073062"/>
              <a:ext cx="295610" cy="712087"/>
            </a:xfrm>
            <a:prstGeom prst="arc">
              <a:avLst>
                <a:gd name="adj1" fmla="val 16752068"/>
                <a:gd name="adj2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729516" y="3140191"/>
              <a:ext cx="26642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200" dirty="0" smtClean="0"/>
                <a:t>θ</a:t>
              </a:r>
              <a:endParaRPr lang="sv-FI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176867" y="3593004"/>
              <a:ext cx="26642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200" dirty="0" smtClean="0"/>
                <a:t>θ</a:t>
              </a:r>
              <a:endParaRPr lang="sv-FI" dirty="0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1176867" y="3598209"/>
              <a:ext cx="260210" cy="45719"/>
            </a:xfrm>
            <a:custGeom>
              <a:avLst/>
              <a:gdLst>
                <a:gd name="connsiteX0" fmla="*/ 0 w 127000"/>
                <a:gd name="connsiteY0" fmla="*/ 124 h 8591"/>
                <a:gd name="connsiteX1" fmla="*/ 42333 w 127000"/>
                <a:gd name="connsiteY1" fmla="*/ 8591 h 8591"/>
                <a:gd name="connsiteX2" fmla="*/ 118533 w 127000"/>
                <a:gd name="connsiteY2" fmla="*/ 124 h 8591"/>
                <a:gd name="connsiteX3" fmla="*/ 127000 w 127000"/>
                <a:gd name="connsiteY3" fmla="*/ 124 h 8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7000" h="8591">
                  <a:moveTo>
                    <a:pt x="0" y="124"/>
                  </a:moveTo>
                  <a:cubicBezTo>
                    <a:pt x="14111" y="2946"/>
                    <a:pt x="27943" y="8591"/>
                    <a:pt x="42333" y="8591"/>
                  </a:cubicBezTo>
                  <a:cubicBezTo>
                    <a:pt x="67889" y="8591"/>
                    <a:pt x="93104" y="2667"/>
                    <a:pt x="118533" y="124"/>
                  </a:cubicBezTo>
                  <a:cubicBezTo>
                    <a:pt x="121341" y="-157"/>
                    <a:pt x="124178" y="124"/>
                    <a:pt x="127000" y="12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491880" y="4725144"/>
                <a:ext cx="3150286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FI" dirty="0" smtClean="0"/>
                  <a:t>Double slit </a:t>
                </a:r>
                <a:r>
                  <a:rPr lang="sv-FI" b="1" dirty="0" smtClean="0"/>
                  <a:t>first</a:t>
                </a:r>
                <a:r>
                  <a:rPr lang="sv-FI" dirty="0" smtClean="0"/>
                  <a:t> </a:t>
                </a:r>
                <a:r>
                  <a:rPr lang="sv-FI" i="1" u="sng" dirty="0" smtClean="0"/>
                  <a:t>maximum</a:t>
                </a:r>
                <a:r>
                  <a:rPr lang="sv-FI" dirty="0" smtClean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𝑑</m:t>
                    </m:r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</m:func>
                    <m:r>
                      <a:rPr lang="sv-FI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v-FI" dirty="0" smtClean="0"/>
                  <a:t> </a:t>
                </a:r>
              </a:p>
              <a:p>
                <a:endParaRPr lang="sv-FI" dirty="0"/>
              </a:p>
              <a:p>
                <a:r>
                  <a:rPr lang="sv-FI" dirty="0" smtClean="0"/>
                  <a:t>NOTE! </a:t>
                </a:r>
                <a:r>
                  <a:rPr lang="sv-FI" dirty="0" err="1" smtClean="0"/>
                  <a:t>Single</a:t>
                </a:r>
                <a:r>
                  <a:rPr lang="sv-FI" dirty="0" smtClean="0"/>
                  <a:t> slit </a:t>
                </a:r>
                <a:r>
                  <a:rPr lang="sv-FI" b="1" dirty="0" smtClean="0"/>
                  <a:t>first</a:t>
                </a:r>
                <a:r>
                  <a:rPr lang="sv-FI" dirty="0" smtClean="0"/>
                  <a:t> </a:t>
                </a:r>
                <a:r>
                  <a:rPr lang="sv-FI" i="1" u="sng" dirty="0" smtClean="0"/>
                  <a:t>minimum</a:t>
                </a:r>
                <a:r>
                  <a:rPr lang="sv-FI" dirty="0" smtClean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𝑏</m:t>
                    </m:r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</m:func>
                  </m:oMath>
                </a14:m>
                <a:r>
                  <a:rPr lang="sv-FI" dirty="0" smtClean="0"/>
                  <a:t> </a:t>
                </a:r>
                <a:endParaRPr lang="sv-FI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4725144"/>
                <a:ext cx="3150286" cy="1477328"/>
              </a:xfrm>
              <a:prstGeom prst="rect">
                <a:avLst/>
              </a:prstGeom>
              <a:blipFill rotWithShape="1">
                <a:blip r:embed="rId3"/>
                <a:stretch>
                  <a:fillRect l="-1741" t="-2066" r="-1161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569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12" name="TextBox 11"/>
          <p:cNvSpPr txBox="1"/>
          <p:nvPr/>
        </p:nvSpPr>
        <p:spPr>
          <a:xfrm>
            <a:off x="401635" y="76424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Double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/>
              <a:t>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5576" y="2673950"/>
            <a:ext cx="360040" cy="1531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0" name="Oval 29"/>
          <p:cNvSpPr/>
          <p:nvPr/>
        </p:nvSpPr>
        <p:spPr>
          <a:xfrm>
            <a:off x="7956376" y="3103818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187624" y="1484784"/>
            <a:ext cx="6744361" cy="11891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187624" y="1484784"/>
            <a:ext cx="6744361" cy="272108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87624" y="2673950"/>
            <a:ext cx="648072" cy="125910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187624" y="4005064"/>
            <a:ext cx="648072" cy="296651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25162" y="1642865"/>
            <a:ext cx="39469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100" dirty="0" err="1" smtClean="0"/>
              <a:t>Two</a:t>
            </a:r>
            <a:r>
              <a:rPr lang="sv-FI" sz="1100" dirty="0" smtClean="0"/>
              <a:t> full </a:t>
            </a:r>
            <a:r>
              <a:rPr lang="sv-FI" sz="1100" dirty="0" err="1" smtClean="0"/>
              <a:t>wavelengths</a:t>
            </a:r>
            <a:r>
              <a:rPr lang="sv-FI" sz="1100" dirty="0" smtClean="0"/>
              <a:t> </a:t>
            </a:r>
            <a:r>
              <a:rPr lang="sv-FI" sz="1100" dirty="0" err="1" smtClean="0"/>
              <a:t>give</a:t>
            </a:r>
            <a:r>
              <a:rPr lang="sv-FI" sz="1100" dirty="0" smtClean="0"/>
              <a:t> </a:t>
            </a:r>
            <a:r>
              <a:rPr lang="sv-FI" sz="1100" dirty="0" err="1" smtClean="0"/>
              <a:t>constructive</a:t>
            </a:r>
            <a:r>
              <a:rPr lang="sv-FI" sz="1100" dirty="0" smtClean="0"/>
              <a:t> </a:t>
            </a:r>
            <a:r>
              <a:rPr lang="sv-FI" sz="1100" dirty="0" err="1" smtClean="0"/>
              <a:t>interference</a:t>
            </a:r>
            <a:r>
              <a:rPr lang="sv-FI" sz="1100" dirty="0" smtClean="0"/>
              <a:t> = </a:t>
            </a:r>
            <a:r>
              <a:rPr lang="sv-FI" sz="1100" dirty="0" err="1" smtClean="0"/>
              <a:t>bright</a:t>
            </a:r>
            <a:r>
              <a:rPr lang="sv-FI" sz="1100" dirty="0" smtClean="0"/>
              <a:t> </a:t>
            </a:r>
            <a:r>
              <a:rPr lang="sv-FI" sz="1100" dirty="0" err="1" smtClean="0"/>
              <a:t>spot</a:t>
            </a:r>
            <a:endParaRPr lang="sv-FI" sz="1100" dirty="0"/>
          </a:p>
        </p:txBody>
      </p:sp>
      <p:cxnSp>
        <p:nvCxnSpPr>
          <p:cNvPr id="25" name="Straight Arrow Connector 24"/>
          <p:cNvCxnSpPr>
            <a:stCxn id="23" idx="2"/>
          </p:cNvCxnSpPr>
          <p:nvPr/>
        </p:nvCxnSpPr>
        <p:spPr>
          <a:xfrm flipH="1">
            <a:off x="1588178" y="1904475"/>
            <a:ext cx="1710441" cy="2028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956376" y="2132856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8" name="Oval 27"/>
          <p:cNvSpPr/>
          <p:nvPr/>
        </p:nvSpPr>
        <p:spPr>
          <a:xfrm>
            <a:off x="7956376" y="4074765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6" name="Oval 25"/>
          <p:cNvSpPr/>
          <p:nvPr/>
        </p:nvSpPr>
        <p:spPr>
          <a:xfrm>
            <a:off x="7957955" y="1212765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9" name="Oval 28"/>
          <p:cNvSpPr/>
          <p:nvPr/>
        </p:nvSpPr>
        <p:spPr>
          <a:xfrm>
            <a:off x="7956376" y="5013176"/>
            <a:ext cx="168607" cy="72008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018581" y="4589253"/>
                <a:ext cx="5504382" cy="2117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FI" dirty="0" smtClean="0"/>
                  <a:t>Double slit maximum:</a:t>
                </a:r>
              </a:p>
              <a:p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𝑑</m:t>
                    </m:r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</m:func>
                    <m:r>
                      <a:rPr lang="sv-FI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v-FI" dirty="0" smtClean="0"/>
                  <a:t> 	n = 1, 2, 3...      (as in the </a:t>
                </a:r>
                <a:r>
                  <a:rPr lang="sv-FI" dirty="0" err="1" smtClean="0"/>
                  <a:t>booklet</a:t>
                </a:r>
                <a:r>
                  <a:rPr lang="sv-FI" dirty="0" smtClean="0"/>
                  <a:t>)</a:t>
                </a:r>
              </a:p>
              <a:p>
                <a:endParaRPr lang="sv-FI" dirty="0"/>
              </a:p>
              <a:p>
                <a:r>
                  <a:rPr lang="sv-FI" dirty="0" err="1" smtClean="0"/>
                  <a:t>Since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again</a:t>
                </a:r>
                <a:r>
                  <a:rPr lang="sv-FI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v-FI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i="1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i="1">
                            <a:latin typeface="Cambria Math"/>
                            <a:ea typeface="Cambria Math"/>
                          </a:rPr>
                          <m:t>≈</m:t>
                        </m:r>
                      </m:e>
                    </m:func>
                    <m:f>
                      <m:fPr>
                        <m:ctrlPr>
                          <a:rPr lang="sv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FI" i="1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sv-FI" i="1">
                            <a:latin typeface="Cambria Math"/>
                          </a:rPr>
                          <m:t>𝐷</m:t>
                        </m:r>
                      </m:den>
                    </m:f>
                  </m:oMath>
                </a14:m>
                <a:r>
                  <a:rPr lang="sv-FI" dirty="0" smtClean="0"/>
                  <a:t> </a:t>
                </a:r>
                <a:r>
                  <a:rPr lang="sv-FI" dirty="0" err="1" smtClean="0"/>
                  <a:t>we</a:t>
                </a:r>
                <a:r>
                  <a:rPr lang="sv-FI" dirty="0" smtClean="0"/>
                  <a:t> get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𝑑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v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FI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sv-FI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𝐷</m:t>
                        </m:r>
                      </m:den>
                    </m:f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</a:rPr>
                      <m:t>𝑛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𝜆</m:t>
                    </m:r>
                  </m:oMath>
                </a14:m>
                <a:r>
                  <a:rPr lang="sv-FI" dirty="0" smtClean="0"/>
                  <a:t> 	or for the first maximum</a:t>
                </a:r>
                <a:r>
                  <a:rPr lang="sv-FI" dirty="0"/>
                  <a:t/>
                </a:r>
                <a:br>
                  <a:rPr lang="sv-FI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sv-FI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sv-FI" i="1">
                            <a:latin typeface="Cambria Math"/>
                          </a:rPr>
                          <m:t>𝐷</m:t>
                        </m:r>
                      </m:den>
                    </m:f>
                    <m:r>
                      <a:rPr lang="sv-FI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sv-FI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sv-FI" dirty="0" smtClean="0"/>
                  <a:t> </a:t>
                </a:r>
                <a:endParaRPr lang="sv-FI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8581" y="4589253"/>
                <a:ext cx="5504382" cy="2117183"/>
              </a:xfrm>
              <a:prstGeom prst="rect">
                <a:avLst/>
              </a:prstGeom>
              <a:blipFill rotWithShape="1">
                <a:blip r:embed="rId3"/>
                <a:stretch>
                  <a:fillRect l="-886" t="-1441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1115615" y="3562184"/>
            <a:ext cx="6816369" cy="327317"/>
            <a:chOff x="1028303" y="3562184"/>
            <a:chExt cx="6903682" cy="327317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1028303" y="3562184"/>
              <a:ext cx="6903682" cy="795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3625470" y="3581724"/>
              <a:ext cx="2952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FI" sz="1400" dirty="0"/>
                <a:t>D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41008" y="1450281"/>
            <a:ext cx="328936" cy="1979073"/>
            <a:chOff x="8237644" y="2202511"/>
            <a:chExt cx="333149" cy="1270019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8254600" y="2202511"/>
              <a:ext cx="32419" cy="1270019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8237644" y="2657815"/>
              <a:ext cx="333149" cy="1975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FI" sz="1400" dirty="0" err="1" smtClean="0"/>
                <a:t>S</a:t>
              </a:r>
              <a:r>
                <a:rPr lang="sv-FI" sz="1400" baseline="-25000" dirty="0" err="1" smtClean="0"/>
                <a:t>n</a:t>
              </a:r>
              <a:endParaRPr lang="sv-FI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0756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1635" y="764240"/>
            <a:ext cx="1342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Multiple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40933" y="3480933"/>
            <a:ext cx="360040" cy="632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0" name="Oval 29"/>
          <p:cNvSpPr/>
          <p:nvPr/>
        </p:nvSpPr>
        <p:spPr>
          <a:xfrm>
            <a:off x="7956376" y="3310466"/>
            <a:ext cx="168607" cy="36406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7" name="Oval 26"/>
          <p:cNvSpPr/>
          <p:nvPr/>
        </p:nvSpPr>
        <p:spPr>
          <a:xfrm>
            <a:off x="7956376" y="2393708"/>
            <a:ext cx="168608" cy="3164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8" name="Oval 27"/>
          <p:cNvSpPr/>
          <p:nvPr/>
        </p:nvSpPr>
        <p:spPr>
          <a:xfrm>
            <a:off x="7956376" y="4258733"/>
            <a:ext cx="168608" cy="3556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6" name="Oval 25"/>
          <p:cNvSpPr/>
          <p:nvPr/>
        </p:nvSpPr>
        <p:spPr>
          <a:xfrm>
            <a:off x="7957956" y="1402644"/>
            <a:ext cx="167028" cy="31642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29" name="Oval 28"/>
          <p:cNvSpPr/>
          <p:nvPr/>
        </p:nvSpPr>
        <p:spPr>
          <a:xfrm>
            <a:off x="7956376" y="5257800"/>
            <a:ext cx="168607" cy="330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491880" y="4725144"/>
                <a:ext cx="311976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FI" dirty="0" err="1" smtClean="0"/>
                  <a:t>But</a:t>
                </a:r>
                <a:r>
                  <a:rPr lang="sv-FI" dirty="0" smtClean="0"/>
                  <a:t> the </a:t>
                </a:r>
                <a:r>
                  <a:rPr lang="sv-FI" dirty="0" err="1" smtClean="0"/>
                  <a:t>formula</a:t>
                </a:r>
                <a:r>
                  <a:rPr lang="sv-FI" dirty="0" smtClean="0"/>
                  <a:t> is the same!</a:t>
                </a:r>
              </a:p>
              <a:p>
                <a:r>
                  <a:rPr lang="sv-FI" dirty="0" smtClean="0"/>
                  <a:t>Multiple slit maximum:</a:t>
                </a:r>
              </a:p>
              <a:p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𝑑</m:t>
                    </m:r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</m:func>
                    <m:r>
                      <a:rPr lang="sv-FI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v-FI" dirty="0" smtClean="0"/>
                  <a:t> 	n = 1, 2, 3...</a:t>
                </a:r>
              </a:p>
              <a:p>
                <a:endParaRPr lang="sv-FI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4725144"/>
                <a:ext cx="3119765" cy="1200329"/>
              </a:xfrm>
              <a:prstGeom prst="rect">
                <a:avLst/>
              </a:prstGeom>
              <a:blipFill rotWithShape="1">
                <a:blip r:embed="rId3"/>
                <a:stretch>
                  <a:fillRect l="-1758" t="-2538" r="-977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740933" y="2779219"/>
            <a:ext cx="360040" cy="632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4" name="Rectangle 33"/>
          <p:cNvSpPr/>
          <p:nvPr/>
        </p:nvSpPr>
        <p:spPr>
          <a:xfrm>
            <a:off x="740933" y="2077285"/>
            <a:ext cx="360040" cy="632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5" name="Rectangle 34"/>
          <p:cNvSpPr/>
          <p:nvPr/>
        </p:nvSpPr>
        <p:spPr>
          <a:xfrm>
            <a:off x="740933" y="4164305"/>
            <a:ext cx="360040" cy="632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6" name="Rectangle 35"/>
          <p:cNvSpPr/>
          <p:nvPr/>
        </p:nvSpPr>
        <p:spPr>
          <a:xfrm>
            <a:off x="741928" y="4844984"/>
            <a:ext cx="360040" cy="632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7" name="Rectangle 36"/>
          <p:cNvSpPr/>
          <p:nvPr/>
        </p:nvSpPr>
        <p:spPr>
          <a:xfrm>
            <a:off x="742948" y="1402644"/>
            <a:ext cx="360040" cy="632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18614" y="2779219"/>
            <a:ext cx="0" cy="687514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90649" y="287133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/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22600" y="1897261"/>
            <a:ext cx="29040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 smtClean="0"/>
              <a:t>The </a:t>
            </a:r>
            <a:r>
              <a:rPr lang="sv-FI" dirty="0" err="1" smtClean="0"/>
              <a:t>more</a:t>
            </a:r>
            <a:r>
              <a:rPr lang="sv-FI" dirty="0" smtClean="0"/>
              <a:t> slits you </a:t>
            </a:r>
            <a:r>
              <a:rPr lang="sv-FI" dirty="0" err="1" smtClean="0"/>
              <a:t>have</a:t>
            </a:r>
            <a:r>
              <a:rPr lang="sv-FI" dirty="0" smtClean="0"/>
              <a:t>, </a:t>
            </a:r>
          </a:p>
          <a:p>
            <a:r>
              <a:rPr lang="sv-FI" dirty="0" smtClean="0"/>
              <a:t>the </a:t>
            </a:r>
            <a:r>
              <a:rPr lang="sv-FI" dirty="0" err="1" smtClean="0"/>
              <a:t>narrower</a:t>
            </a:r>
            <a:r>
              <a:rPr lang="sv-FI" dirty="0" smtClean="0"/>
              <a:t> and </a:t>
            </a:r>
            <a:r>
              <a:rPr lang="sv-FI" dirty="0" err="1" smtClean="0"/>
              <a:t>brighter</a:t>
            </a:r>
            <a:r>
              <a:rPr lang="sv-FI" dirty="0" smtClean="0"/>
              <a:t> the </a:t>
            </a:r>
            <a:r>
              <a:rPr lang="sv-FI" dirty="0" err="1" smtClean="0"/>
              <a:t>bright</a:t>
            </a:r>
            <a:r>
              <a:rPr lang="sv-FI" dirty="0" smtClean="0"/>
              <a:t> </a:t>
            </a:r>
            <a:r>
              <a:rPr lang="sv-FI" dirty="0" err="1" smtClean="0"/>
              <a:t>spots</a:t>
            </a:r>
            <a:r>
              <a:rPr lang="sv-FI" dirty="0" smtClean="0"/>
              <a:t> </a:t>
            </a:r>
            <a:r>
              <a:rPr lang="sv-FI" dirty="0" err="1" smtClean="0"/>
              <a:t>become</a:t>
            </a:r>
            <a:r>
              <a:rPr lang="sv-FI" dirty="0" smtClean="0"/>
              <a:t>!</a:t>
            </a:r>
            <a:endParaRPr lang="sv-FI" dirty="0"/>
          </a:p>
        </p:txBody>
      </p:sp>
      <p:sp>
        <p:nvSpPr>
          <p:cNvPr id="14" name="TextBox 13"/>
          <p:cNvSpPr txBox="1"/>
          <p:nvPr/>
        </p:nvSpPr>
        <p:spPr>
          <a:xfrm>
            <a:off x="2570672" y="3797356"/>
            <a:ext cx="3880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Many</a:t>
            </a:r>
            <a:r>
              <a:rPr lang="sv-FI" dirty="0" smtClean="0"/>
              <a:t> slits </a:t>
            </a:r>
            <a:r>
              <a:rPr lang="sv-FI" dirty="0" err="1" smtClean="0"/>
              <a:t>together</a:t>
            </a:r>
            <a:r>
              <a:rPr lang="sv-FI" dirty="0" smtClean="0"/>
              <a:t> are </a:t>
            </a:r>
            <a:r>
              <a:rPr lang="sv-FI" dirty="0" err="1" smtClean="0"/>
              <a:t>called</a:t>
            </a:r>
            <a:r>
              <a:rPr lang="sv-FI" dirty="0" smtClean="0"/>
              <a:t> </a:t>
            </a:r>
            <a:r>
              <a:rPr lang="sv-FI" b="1" dirty="0" smtClean="0"/>
              <a:t>a </a:t>
            </a:r>
            <a:r>
              <a:rPr lang="sv-FI" b="1" dirty="0" err="1" smtClean="0"/>
              <a:t>grating</a:t>
            </a:r>
            <a:r>
              <a:rPr lang="sv-FI" dirty="0" smtClean="0"/>
              <a:t>.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29046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12" name="TextBox 11"/>
          <p:cNvSpPr txBox="1"/>
          <p:nvPr/>
        </p:nvSpPr>
        <p:spPr>
          <a:xfrm>
            <a:off x="401635" y="764240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Double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 smtClean="0"/>
              <a:t>d</a:t>
            </a:r>
            <a:endParaRPr lang="sv-FI" sz="1400" dirty="0"/>
          </a:p>
        </p:txBody>
      </p:sp>
      <p:sp>
        <p:nvSpPr>
          <p:cNvPr id="20" name="Rectangle 19"/>
          <p:cNvSpPr/>
          <p:nvPr/>
        </p:nvSpPr>
        <p:spPr>
          <a:xfrm>
            <a:off x="755576" y="2981727"/>
            <a:ext cx="360040" cy="959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182776" y="2581839"/>
            <a:ext cx="0" cy="399888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54811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 smtClean="0"/>
              <a:t>b</a:t>
            </a:r>
            <a:endParaRPr lang="sv-FI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2650067" y="1387414"/>
            <a:ext cx="3190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 err="1" smtClean="0"/>
              <a:t>If</a:t>
            </a:r>
            <a:r>
              <a:rPr lang="sv-FI" dirty="0" smtClean="0"/>
              <a:t> the </a:t>
            </a:r>
            <a:r>
              <a:rPr lang="sv-FI" dirty="0" err="1" smtClean="0"/>
              <a:t>width</a:t>
            </a:r>
            <a:r>
              <a:rPr lang="sv-FI" dirty="0" smtClean="0"/>
              <a:t> of the </a:t>
            </a:r>
            <a:r>
              <a:rPr lang="sv-FI" dirty="0" err="1" smtClean="0"/>
              <a:t>openings</a:t>
            </a:r>
            <a:r>
              <a:rPr lang="sv-FI" dirty="0" smtClean="0"/>
              <a:t> are not </a:t>
            </a:r>
            <a:r>
              <a:rPr lang="sv-FI" dirty="0" err="1" smtClean="0"/>
              <a:t>very</a:t>
            </a:r>
            <a:r>
              <a:rPr lang="sv-FI" dirty="0" smtClean="0"/>
              <a:t> </a:t>
            </a:r>
            <a:r>
              <a:rPr lang="sv-FI" dirty="0" err="1" smtClean="0"/>
              <a:t>very</a:t>
            </a:r>
            <a:r>
              <a:rPr lang="sv-FI" dirty="0" smtClean="0"/>
              <a:t> small, you </a:t>
            </a:r>
            <a:r>
              <a:rPr lang="sv-FI" dirty="0" err="1" smtClean="0"/>
              <a:t>will</a:t>
            </a:r>
            <a:r>
              <a:rPr lang="sv-FI" dirty="0" smtClean="0"/>
              <a:t> get a combination of </a:t>
            </a:r>
            <a:r>
              <a:rPr lang="sv-FI" dirty="0" err="1" smtClean="0"/>
              <a:t>single-slit</a:t>
            </a:r>
            <a:r>
              <a:rPr lang="sv-FI" dirty="0" smtClean="0"/>
              <a:t> and </a:t>
            </a:r>
            <a:r>
              <a:rPr lang="sv-FI" dirty="0" err="1" smtClean="0"/>
              <a:t>double-slit</a:t>
            </a:r>
            <a:r>
              <a:rPr lang="sv-FI" dirty="0" smtClean="0"/>
              <a:t> </a:t>
            </a:r>
            <a:r>
              <a:rPr lang="sv-FI" dirty="0" err="1" smtClean="0"/>
              <a:t>patterns</a:t>
            </a:r>
            <a:r>
              <a:rPr lang="sv-FI" dirty="0" smtClean="0"/>
              <a:t>!</a:t>
            </a:r>
            <a:endParaRPr lang="sv-FI" dirty="0"/>
          </a:p>
        </p:txBody>
      </p:sp>
      <p:grpSp>
        <p:nvGrpSpPr>
          <p:cNvPr id="25" name="Group 24"/>
          <p:cNvGrpSpPr/>
          <p:nvPr/>
        </p:nvGrpSpPr>
        <p:grpSpPr>
          <a:xfrm>
            <a:off x="8050939" y="930708"/>
            <a:ext cx="171057" cy="5418324"/>
            <a:chOff x="8413231" y="835822"/>
            <a:chExt cx="171057" cy="5418324"/>
          </a:xfrm>
        </p:grpSpPr>
        <p:grpSp>
          <p:nvGrpSpPr>
            <p:cNvPr id="22" name="Group 21"/>
            <p:cNvGrpSpPr/>
            <p:nvPr/>
          </p:nvGrpSpPr>
          <p:grpSpPr>
            <a:xfrm>
              <a:off x="8413231" y="835822"/>
              <a:ext cx="171057" cy="5369710"/>
              <a:chOff x="8558737" y="707577"/>
              <a:chExt cx="171057" cy="5369710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8558737" y="2234246"/>
                <a:ext cx="171057" cy="2299143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8610954" y="1387455"/>
                <a:ext cx="82354" cy="59017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8603088" y="4792013"/>
                <a:ext cx="82354" cy="59017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8610953" y="707577"/>
                <a:ext cx="79315" cy="3693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8618060" y="5707955"/>
                <a:ext cx="79315" cy="36933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FI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>
              <a:off x="8479780" y="939334"/>
              <a:ext cx="34506" cy="5314812"/>
            </a:xfrm>
            <a:prstGeom prst="line">
              <a:avLst/>
            </a:prstGeom>
            <a:ln w="1524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111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553" y="385549"/>
            <a:ext cx="8229600" cy="4525963"/>
          </a:xfrm>
        </p:spPr>
        <p:txBody>
          <a:bodyPr/>
          <a:lstStyle/>
          <a:p>
            <a:r>
              <a:rPr lang="sv-FI" dirty="0" err="1" smtClean="0"/>
              <a:t>Thin</a:t>
            </a:r>
            <a:r>
              <a:rPr lang="sv-FI" dirty="0" smtClean="0"/>
              <a:t> film </a:t>
            </a:r>
            <a:r>
              <a:rPr lang="sv-FI" dirty="0" err="1" smtClean="0"/>
              <a:t>interference</a:t>
            </a:r>
            <a:r>
              <a:rPr lang="sv-FI" dirty="0" smtClean="0"/>
              <a:t> </a:t>
            </a:r>
          </a:p>
          <a:p>
            <a:pPr lvl="1"/>
            <a:r>
              <a:rPr lang="sv-FI" dirty="0" err="1" smtClean="0"/>
              <a:t>There</a:t>
            </a:r>
            <a:r>
              <a:rPr lang="sv-FI" dirty="0" smtClean="0"/>
              <a:t> is </a:t>
            </a:r>
            <a:r>
              <a:rPr lang="sv-FI" dirty="0" err="1" smtClean="0"/>
              <a:t>always</a:t>
            </a:r>
            <a:r>
              <a:rPr lang="sv-FI" dirty="0" smtClean="0"/>
              <a:t> </a:t>
            </a:r>
            <a:r>
              <a:rPr lang="sv-FI" dirty="0" err="1" smtClean="0"/>
              <a:t>both</a:t>
            </a:r>
            <a:r>
              <a:rPr lang="sv-FI" dirty="0" smtClean="0"/>
              <a:t> </a:t>
            </a:r>
            <a:r>
              <a:rPr lang="sv-FI" dirty="0" err="1" smtClean="0"/>
              <a:t>reflection</a:t>
            </a:r>
            <a:r>
              <a:rPr lang="sv-FI" dirty="0" smtClean="0"/>
              <a:t> and </a:t>
            </a:r>
            <a:r>
              <a:rPr lang="sv-FI" dirty="0" err="1" smtClean="0"/>
              <a:t>refraction</a:t>
            </a:r>
            <a:r>
              <a:rPr lang="sv-FI" dirty="0" smtClean="0"/>
              <a:t> </a:t>
            </a:r>
            <a:r>
              <a:rPr lang="sv-FI" dirty="0" err="1" smtClean="0"/>
              <a:t>when</a:t>
            </a:r>
            <a:r>
              <a:rPr lang="sv-FI" dirty="0" smtClean="0"/>
              <a:t> light </a:t>
            </a:r>
            <a:r>
              <a:rPr lang="sv-FI" dirty="0" err="1" smtClean="0"/>
              <a:t>passes</a:t>
            </a:r>
            <a:r>
              <a:rPr lang="sv-FI" dirty="0" smtClean="0"/>
              <a:t> from </a:t>
            </a:r>
            <a:r>
              <a:rPr lang="sv-FI" dirty="0" err="1" smtClean="0"/>
              <a:t>one</a:t>
            </a:r>
            <a:r>
              <a:rPr lang="sv-FI" dirty="0" smtClean="0"/>
              <a:t> medium to </a:t>
            </a:r>
            <a:r>
              <a:rPr lang="sv-FI" dirty="0" err="1" smtClean="0"/>
              <a:t>another</a:t>
            </a:r>
            <a:endParaRPr lang="sv-FI" dirty="0" smtClean="0"/>
          </a:p>
          <a:p>
            <a:pPr lvl="1"/>
            <a:r>
              <a:rPr lang="sv-FI" dirty="0" smtClean="0"/>
              <a:t>Light </a:t>
            </a:r>
            <a:r>
              <a:rPr lang="sv-FI" dirty="0" err="1" smtClean="0"/>
              <a:t>waves</a:t>
            </a:r>
            <a:r>
              <a:rPr lang="sv-FI" dirty="0" smtClean="0"/>
              <a:t> </a:t>
            </a:r>
            <a:r>
              <a:rPr lang="sv-FI" dirty="0" err="1" smtClean="0"/>
              <a:t>change</a:t>
            </a:r>
            <a:r>
              <a:rPr lang="sv-FI" dirty="0" smtClean="0"/>
              <a:t> </a:t>
            </a:r>
            <a:r>
              <a:rPr lang="sv-FI" dirty="0" err="1" smtClean="0"/>
              <a:t>phase</a:t>
            </a:r>
            <a:r>
              <a:rPr lang="sv-FI" dirty="0" smtClean="0"/>
              <a:t> </a:t>
            </a:r>
            <a:r>
              <a:rPr lang="sv-FI" dirty="0" err="1" smtClean="0"/>
              <a:t>when</a:t>
            </a:r>
            <a:r>
              <a:rPr lang="sv-FI" dirty="0" smtClean="0"/>
              <a:t> </a:t>
            </a:r>
            <a:r>
              <a:rPr lang="sv-FI" dirty="0" err="1" smtClean="0"/>
              <a:t>reflecting</a:t>
            </a:r>
            <a:r>
              <a:rPr lang="sv-FI" dirty="0" smtClean="0"/>
              <a:t> </a:t>
            </a:r>
            <a:r>
              <a:rPr lang="sv-FI" dirty="0" err="1" smtClean="0"/>
              <a:t>off</a:t>
            </a:r>
            <a:r>
              <a:rPr lang="sv-FI" dirty="0" smtClean="0"/>
              <a:t> a medium of </a:t>
            </a:r>
            <a:r>
              <a:rPr lang="sv-FI" dirty="0" err="1" smtClean="0"/>
              <a:t>higher</a:t>
            </a:r>
            <a:r>
              <a:rPr lang="sv-FI" dirty="0" smtClean="0"/>
              <a:t> </a:t>
            </a:r>
            <a:r>
              <a:rPr lang="sv-FI" dirty="0" err="1" smtClean="0"/>
              <a:t>refractive</a:t>
            </a:r>
            <a:r>
              <a:rPr lang="sv-FI" dirty="0" smtClean="0"/>
              <a:t> index</a:t>
            </a:r>
          </a:p>
          <a:p>
            <a:pPr lvl="1"/>
            <a:r>
              <a:rPr lang="sv-FI" dirty="0" err="1" smtClean="0"/>
              <a:t>If</a:t>
            </a:r>
            <a:r>
              <a:rPr lang="sv-FI" dirty="0" smtClean="0"/>
              <a:t> </a:t>
            </a:r>
            <a:r>
              <a:rPr lang="sv-FI" dirty="0" err="1" smtClean="0"/>
              <a:t>we</a:t>
            </a:r>
            <a:r>
              <a:rPr lang="sv-FI" dirty="0" smtClean="0"/>
              <a:t> </a:t>
            </a:r>
            <a:r>
              <a:rPr lang="sv-FI" dirty="0" err="1" smtClean="0"/>
              <a:t>can</a:t>
            </a:r>
            <a:r>
              <a:rPr lang="sv-FI" dirty="0" smtClean="0"/>
              <a:t> make </a:t>
            </a:r>
            <a:r>
              <a:rPr lang="sv-FI" dirty="0" err="1" smtClean="0"/>
              <a:t>destructive</a:t>
            </a:r>
            <a:r>
              <a:rPr lang="sv-FI" dirty="0" smtClean="0"/>
              <a:t> </a:t>
            </a:r>
            <a:r>
              <a:rPr lang="sv-FI" dirty="0" err="1" smtClean="0"/>
              <a:t>interference</a:t>
            </a:r>
            <a:r>
              <a:rPr lang="sv-FI" dirty="0" smtClean="0"/>
              <a:t> </a:t>
            </a:r>
            <a:r>
              <a:rPr lang="sv-FI" dirty="0" err="1" smtClean="0"/>
              <a:t>happen</a:t>
            </a:r>
            <a:r>
              <a:rPr lang="sv-FI" dirty="0" smtClean="0"/>
              <a:t> less light </a:t>
            </a:r>
            <a:r>
              <a:rPr lang="sv-FI" dirty="0" err="1" smtClean="0"/>
              <a:t>will</a:t>
            </a:r>
            <a:r>
              <a:rPr lang="sv-FI" dirty="0" smtClean="0"/>
              <a:t> be </a:t>
            </a:r>
            <a:r>
              <a:rPr lang="sv-FI" dirty="0" err="1" smtClean="0"/>
              <a:t>reflected</a:t>
            </a:r>
            <a:r>
              <a:rPr lang="sv-FI" dirty="0" smtClean="0"/>
              <a:t> (</a:t>
            </a:r>
            <a:r>
              <a:rPr lang="sv-FI" dirty="0" err="1" smtClean="0"/>
              <a:t>used</a:t>
            </a:r>
            <a:r>
              <a:rPr lang="sv-FI" dirty="0" smtClean="0"/>
              <a:t> </a:t>
            </a:r>
            <a:r>
              <a:rPr lang="sv-FI" dirty="0" err="1" smtClean="0"/>
              <a:t>e.g</a:t>
            </a:r>
            <a:r>
              <a:rPr lang="sv-FI" dirty="0" smtClean="0"/>
              <a:t>. in camera </a:t>
            </a:r>
            <a:r>
              <a:rPr lang="sv-FI" dirty="0" err="1" smtClean="0"/>
              <a:t>lenses</a:t>
            </a:r>
            <a:r>
              <a:rPr lang="sv-FI" dirty="0" smtClean="0"/>
              <a:t> and solar cells)</a:t>
            </a:r>
          </a:p>
          <a:p>
            <a:pPr lvl="1"/>
            <a:endParaRPr lang="sv-FI" dirty="0" smtClean="0"/>
          </a:p>
          <a:p>
            <a:pPr marL="457200" lvl="1" indent="0">
              <a:buNone/>
            </a:pPr>
            <a:endParaRPr lang="sv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759726" y="4435522"/>
              <a:ext cx="7592704" cy="18851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4896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92795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1578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51797">
                    <a:tc>
                      <a:txBody>
                        <a:bodyPr/>
                        <a:lstStyle/>
                        <a:p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v-FI" dirty="0" smtClean="0"/>
                            <a:t>One </a:t>
                          </a:r>
                          <a:r>
                            <a:rPr lang="sv-FI" dirty="0" err="1" smtClean="0"/>
                            <a:t>phase</a:t>
                          </a:r>
                          <a:r>
                            <a:rPr lang="sv-FI" dirty="0" smtClean="0"/>
                            <a:t> </a:t>
                          </a:r>
                          <a:r>
                            <a:rPr lang="sv-FI" dirty="0" err="1" smtClean="0"/>
                            <a:t>change</a:t>
                          </a:r>
                          <a:r>
                            <a:rPr lang="sv-FI" dirty="0" smtClean="0"/>
                            <a:t> (as in</a:t>
                          </a:r>
                          <a:r>
                            <a:rPr lang="sv-FI" baseline="0" dirty="0" smtClean="0"/>
                            <a:t> </a:t>
                          </a:r>
                          <a:r>
                            <a:rPr lang="sv-FI" baseline="0" dirty="0" err="1" smtClean="0"/>
                            <a:t>booklet</a:t>
                          </a:r>
                          <a:r>
                            <a:rPr lang="sv-FI" baseline="0" dirty="0" smtClean="0"/>
                            <a:t>)</a:t>
                          </a:r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v-FI" dirty="0" err="1" smtClean="0"/>
                            <a:t>Two</a:t>
                          </a:r>
                          <a:r>
                            <a:rPr lang="sv-FI" dirty="0" smtClean="0"/>
                            <a:t> </a:t>
                          </a:r>
                          <a:r>
                            <a:rPr lang="sv-FI" dirty="0" err="1" smtClean="0"/>
                            <a:t>phase</a:t>
                          </a:r>
                          <a:r>
                            <a:rPr lang="sv-FI" dirty="0" smtClean="0"/>
                            <a:t> </a:t>
                          </a:r>
                          <a:r>
                            <a:rPr lang="sv-FI" dirty="0" err="1" smtClean="0"/>
                            <a:t>changes</a:t>
                          </a:r>
                          <a:endParaRPr lang="sv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2113">
                    <a:tc>
                      <a:txBody>
                        <a:bodyPr/>
                        <a:lstStyle/>
                        <a:p>
                          <a:r>
                            <a:rPr lang="sv-FI" dirty="0" err="1" smtClean="0"/>
                            <a:t>Contructive</a:t>
                          </a:r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v-FI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𝑑𝑛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=(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sv-FI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v-FI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v-FI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sv-FI" b="0" i="1" smtClean="0">
                                    <a:latin typeface="Cambria Math"/>
                                  </a:rPr>
                                  <m:t>)</m:t>
                                </m:r>
                                <m:r>
                                  <a:rPr lang="sv-FI" b="0" i="1" smtClean="0">
                                    <a:latin typeface="Cambria Math"/>
                                    <a:ea typeface="Cambria Math"/>
                                  </a:rPr>
                                  <m:t>𝜆</m:t>
                                </m:r>
                              </m:oMath>
                            </m:oMathPara>
                          </a14:m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v-FI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𝑑𝑛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sv-FI" b="0" i="1" smtClean="0">
                                    <a:latin typeface="Cambria Math"/>
                                    <a:ea typeface="Cambria Math"/>
                                  </a:rPr>
                                  <m:t>𝜆</m:t>
                                </m:r>
                              </m:oMath>
                            </m:oMathPara>
                          </a14:m>
                          <a:endParaRPr lang="sv-FI" dirty="0"/>
                        </a:p>
                        <a:p>
                          <a:endParaRPr lang="sv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1213">
                    <a:tc>
                      <a:txBody>
                        <a:bodyPr/>
                        <a:lstStyle/>
                        <a:p>
                          <a:r>
                            <a:rPr lang="sv-FI" dirty="0" err="1" smtClean="0"/>
                            <a:t>Destructive</a:t>
                          </a:r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v-FI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𝑑𝑛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sv-FI" b="0" i="1" smtClean="0">
                                    <a:latin typeface="Cambria Math"/>
                                    <a:ea typeface="Cambria Math"/>
                                  </a:rPr>
                                  <m:t>𝜆</m:t>
                                </m:r>
                              </m:oMath>
                            </m:oMathPara>
                          </a14:m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v-FI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𝑑𝑛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=(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sv-FI" b="0" i="1" smtClean="0"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sv-FI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v-FI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v-FI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sv-FI" b="0" i="1" smtClean="0">
                                    <a:latin typeface="Cambria Math"/>
                                  </a:rPr>
                                  <m:t>)</m:t>
                                </m:r>
                                <m:r>
                                  <a:rPr lang="sv-FI" b="0" i="1" smtClean="0">
                                    <a:latin typeface="Cambria Math"/>
                                    <a:ea typeface="Cambria Math"/>
                                  </a:rPr>
                                  <m:t>𝜆</m:t>
                                </m:r>
                              </m:oMath>
                            </m:oMathPara>
                          </a14:m>
                          <a:endParaRPr lang="sv-FI" dirty="0"/>
                        </a:p>
                        <a:p>
                          <a:endParaRPr lang="sv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97008872"/>
                  </p:ext>
                </p:extLst>
              </p:nvPr>
            </p:nvGraphicFramePr>
            <p:xfrm>
              <a:off x="759726" y="4435522"/>
              <a:ext cx="7592704" cy="188518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48965"/>
                    <a:gridCol w="3927951"/>
                    <a:gridCol w="2115788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v-FI" dirty="0" smtClean="0"/>
                            <a:t>One </a:t>
                          </a:r>
                          <a:r>
                            <a:rPr lang="sv-FI" dirty="0" err="1" smtClean="0"/>
                            <a:t>phase</a:t>
                          </a:r>
                          <a:r>
                            <a:rPr lang="sv-FI" dirty="0" smtClean="0"/>
                            <a:t> </a:t>
                          </a:r>
                          <a:r>
                            <a:rPr lang="sv-FI" dirty="0" err="1" smtClean="0"/>
                            <a:t>change</a:t>
                          </a:r>
                          <a:r>
                            <a:rPr lang="sv-FI" dirty="0" smtClean="0"/>
                            <a:t> (as in</a:t>
                          </a:r>
                          <a:r>
                            <a:rPr lang="sv-FI" baseline="0" dirty="0" smtClean="0"/>
                            <a:t> </a:t>
                          </a:r>
                          <a:r>
                            <a:rPr lang="sv-FI" baseline="0" dirty="0" err="1" smtClean="0"/>
                            <a:t>booklet</a:t>
                          </a:r>
                          <a:r>
                            <a:rPr lang="sv-FI" baseline="0" dirty="0" smtClean="0"/>
                            <a:t>)</a:t>
                          </a:r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v-FI" dirty="0" err="1" smtClean="0"/>
                            <a:t>Two</a:t>
                          </a:r>
                          <a:r>
                            <a:rPr lang="sv-FI" dirty="0" smtClean="0"/>
                            <a:t> </a:t>
                          </a:r>
                          <a:r>
                            <a:rPr lang="sv-FI" dirty="0" err="1" smtClean="0"/>
                            <a:t>phase</a:t>
                          </a:r>
                          <a:r>
                            <a:rPr lang="sv-FI" dirty="0" smtClean="0"/>
                            <a:t> </a:t>
                          </a:r>
                          <a:r>
                            <a:rPr lang="sv-FI" dirty="0" err="1" smtClean="0"/>
                            <a:t>changes</a:t>
                          </a:r>
                          <a:endParaRPr lang="sv-FI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sv-FI" dirty="0" err="1" smtClean="0"/>
                            <a:t>Contructive</a:t>
                          </a:r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sv-FI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9596" t="-61905" r="-54037" b="-13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sv-FI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59078" t="-61905" r="-288" b="-137143"/>
                          </a:stretch>
                        </a:blipFill>
                      </a:tcPr>
                    </a:tc>
                  </a:tr>
                  <a:tr h="879348">
                    <a:tc>
                      <a:txBody>
                        <a:bodyPr/>
                        <a:lstStyle/>
                        <a:p>
                          <a:r>
                            <a:rPr lang="sv-FI" dirty="0" err="1" smtClean="0"/>
                            <a:t>Destructive</a:t>
                          </a:r>
                          <a:endParaRPr lang="sv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sv-FI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9596" t="-118056" r="-54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sv-FI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59078" t="-118056" r="-28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1279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Resolution</a:t>
            </a:r>
            <a:endParaRPr lang="sv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Light </a:t>
                </a:r>
                <a:r>
                  <a:rPr lang="en-US" dirty="0"/>
                  <a:t>passing the pupil of the eye or the aperture of a camera will experience ”single slit” diffraction</a:t>
                </a:r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size of the opening will limit the resolution (often more than the megapixels of the sensor)</a:t>
                </a:r>
              </a:p>
              <a:p>
                <a:r>
                  <a:rPr lang="en-US" dirty="0" smtClean="0"/>
                  <a:t>"</a:t>
                </a:r>
                <a:r>
                  <a:rPr lang="en-US" dirty="0"/>
                  <a:t>Rayleigh criterion</a:t>
                </a:r>
                <a:r>
                  <a:rPr lang="en-US" dirty="0" smtClean="0"/>
                  <a:t>”: For </a:t>
                </a:r>
                <a:r>
                  <a:rPr lang="en-US" dirty="0"/>
                  <a:t>two objects to be resolved, the fist minimum of one must at least concise with the maximum of the other"</a:t>
                </a:r>
              </a:p>
              <a:p>
                <a:r>
                  <a:rPr lang="en-US" dirty="0" smtClean="0"/>
                  <a:t>For </a:t>
                </a:r>
                <a:r>
                  <a:rPr lang="en-US" dirty="0"/>
                  <a:t>circular slit: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sv-FI" i="1">
                        <a:latin typeface="Cambria Math"/>
                        <a:ea typeface="Cambria Math"/>
                      </a:rPr>
                      <m:t>≥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1.22∙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dirty="0" smtClean="0"/>
                  <a:t>, </a:t>
                </a:r>
                <a:r>
                  <a:rPr lang="en-US" dirty="0"/>
                  <a:t>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  <a:ea typeface="Cambria Math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  <a:ea typeface="Cambria Math"/>
                          </a:rPr>
                          <m:t>d</m:t>
                        </m:r>
                      </m:den>
                    </m:f>
                    <m:r>
                      <a:rPr lang="sv-FI" i="1">
                        <a:latin typeface="Cambria Math"/>
                        <a:ea typeface="Cambria Math"/>
                      </a:rPr>
                      <m:t>≥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1.22∙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den>
                    </m:f>
                    <m:r>
                      <a:rPr lang="sv-FI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endParaRPr lang="en-US" dirty="0"/>
              </a:p>
              <a:p>
                <a:r>
                  <a:rPr lang="en-US" dirty="0" smtClean="0"/>
                  <a:t>A </a:t>
                </a:r>
                <a:r>
                  <a:rPr lang="en-US" dirty="0"/>
                  <a:t>diffraction grating can be used for separating different wavelengths in a beam of light</a:t>
                </a:r>
              </a:p>
              <a:p>
                <a:r>
                  <a:rPr lang="en-US" dirty="0" smtClean="0"/>
                  <a:t>(</a:t>
                </a:r>
                <a:r>
                  <a:rPr lang="en-US" dirty="0"/>
                  <a:t>for microscopes resolution is mostly limited by the wavelength of light, see 2014 Nobel prize in Chemistry)</a:t>
                </a:r>
              </a:p>
              <a:p>
                <a:endParaRPr lang="sv-FI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37" t="-2426" r="-1407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512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Doppler </a:t>
            </a:r>
            <a:r>
              <a:rPr lang="sv-FI" dirty="0" err="1" smtClean="0"/>
              <a:t>effect</a:t>
            </a:r>
            <a:endParaRPr lang="sv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sv-FI" dirty="0" smtClean="0"/>
                  <a:t>Doppler </a:t>
                </a:r>
                <a:r>
                  <a:rPr lang="sv-FI" dirty="0" err="1" smtClean="0"/>
                  <a:t>effect</a:t>
                </a:r>
                <a:r>
                  <a:rPr lang="sv-FI" dirty="0" smtClean="0"/>
                  <a:t>: </a:t>
                </a:r>
                <a:r>
                  <a:rPr lang="sv-FI" dirty="0" err="1" smtClean="0"/>
                  <a:t>change</a:t>
                </a:r>
                <a:r>
                  <a:rPr lang="sv-FI" dirty="0" smtClean="0"/>
                  <a:t> in </a:t>
                </a:r>
                <a:r>
                  <a:rPr lang="sv-FI" dirty="0" err="1" smtClean="0"/>
                  <a:t>frequency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due</a:t>
                </a:r>
                <a:r>
                  <a:rPr lang="sv-FI" dirty="0" smtClean="0"/>
                  <a:t> to relative motion of </a:t>
                </a:r>
                <a:r>
                  <a:rPr lang="sv-FI" dirty="0" err="1" smtClean="0"/>
                  <a:t>source</a:t>
                </a:r>
                <a:r>
                  <a:rPr lang="sv-FI" dirty="0" smtClean="0"/>
                  <a:t> and </a:t>
                </a:r>
                <a:r>
                  <a:rPr lang="sv-FI" dirty="0" err="1" smtClean="0"/>
                  <a:t>observer</a:t>
                </a:r>
                <a:endParaRPr lang="sv-FI" dirty="0" smtClean="0"/>
              </a:p>
              <a:p>
                <a:r>
                  <a:rPr lang="sv-FI" dirty="0" smtClean="0"/>
                  <a:t>For sound: </a:t>
                </a:r>
                <a:r>
                  <a:rPr lang="sv-FI" dirty="0" err="1" smtClean="0"/>
                  <a:t>change</a:t>
                </a:r>
                <a:r>
                  <a:rPr lang="sv-FI" dirty="0" smtClean="0"/>
                  <a:t> in </a:t>
                </a:r>
                <a:r>
                  <a:rPr lang="sv-FI" dirty="0" err="1" smtClean="0"/>
                  <a:t>pitch</a:t>
                </a:r>
                <a:r>
                  <a:rPr lang="sv-FI" dirty="0"/>
                  <a:t/>
                </a:r>
                <a:br>
                  <a:rPr lang="sv-FI" dirty="0"/>
                </a:br>
                <a:r>
                  <a:rPr lang="sv-FI" dirty="0" smtClean="0"/>
                  <a:t>For light: </a:t>
                </a:r>
                <a:r>
                  <a:rPr lang="sv-FI" dirty="0" err="1" smtClean="0"/>
                  <a:t>change</a:t>
                </a:r>
                <a:r>
                  <a:rPr lang="sv-FI" dirty="0" smtClean="0"/>
                  <a:t> in </a:t>
                </a:r>
                <a:r>
                  <a:rPr lang="sv-FI" dirty="0" err="1" smtClean="0"/>
                  <a:t>color</a:t>
                </a:r>
                <a:endParaRPr lang="sv-FI" dirty="0" smtClean="0"/>
              </a:p>
              <a:p>
                <a:r>
                  <a:rPr lang="sv-FI" dirty="0" err="1" smtClean="0"/>
                  <a:t>Moving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source</a:t>
                </a:r>
                <a:r>
                  <a:rPr lang="sv-FI" dirty="0" smtClean="0"/>
                  <a:t>, </a:t>
                </a:r>
                <a:r>
                  <a:rPr lang="sv-FI" dirty="0" err="1" smtClean="0"/>
                  <a:t>stationary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observer</a:t>
                </a:r>
                <a:r>
                  <a:rPr lang="sv-FI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FI" b="0" i="1" smtClean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sv-FI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sv-FI" b="0" i="1" smtClean="0">
                          <a:latin typeface="Cambria Math"/>
                        </a:rPr>
                        <m:t>=</m:t>
                      </m:r>
                      <m:r>
                        <a:rPr lang="sv-FI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v-FI" b="0" i="1" smtClean="0">
                                  <a:latin typeface="Cambria Math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sv-FI" b="0" i="1" smtClean="0">
                                  <a:latin typeface="Cambria Math"/>
                                </a:rPr>
                                <m:t>𝑣</m:t>
                              </m:r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  <m:sSub>
                                <m:sSubPr>
                                  <m:ctrlPr>
                                    <a:rPr lang="sv-F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FI" b="0" i="1" smtClean="0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sv-FI" b="0" i="1" smtClean="0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sv-FI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v-FI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sv-FI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sv-FI" b="0" dirty="0" smtClean="0"/>
                  <a:t> new </a:t>
                </a:r>
                <a:r>
                  <a:rPr lang="sv-FI" b="0" dirty="0" err="1" smtClean="0"/>
                  <a:t>frequency</a:t>
                </a:r>
                <a:endParaRPr lang="sv-FI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𝑓</m:t>
                    </m:r>
                  </m:oMath>
                </a14:m>
                <a:r>
                  <a:rPr lang="sv-FI" b="0" dirty="0" smtClean="0"/>
                  <a:t> </a:t>
                </a:r>
                <a:r>
                  <a:rPr lang="sv-FI" b="0" dirty="0" err="1" smtClean="0"/>
                  <a:t>source</a:t>
                </a:r>
                <a:r>
                  <a:rPr lang="sv-FI" b="0" dirty="0" smtClean="0"/>
                  <a:t> </a:t>
                </a:r>
                <a:r>
                  <a:rPr lang="sv-FI" b="0" dirty="0" err="1" smtClean="0"/>
                  <a:t>frequency</a:t>
                </a:r>
                <a:endParaRPr lang="sv-FI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𝑣</m:t>
                    </m:r>
                  </m:oMath>
                </a14:m>
                <a:r>
                  <a:rPr lang="sv-FI" b="0" dirty="0" smtClean="0"/>
                  <a:t> speed of </a:t>
                </a:r>
                <a:r>
                  <a:rPr lang="sv-FI" b="0" dirty="0" err="1" smtClean="0"/>
                  <a:t>wave</a:t>
                </a:r>
                <a:endParaRPr lang="sv-FI" b="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sv-FI" b="0" dirty="0" smtClean="0"/>
                  <a:t> speed of </a:t>
                </a:r>
                <a:r>
                  <a:rPr lang="sv-FI" b="0" dirty="0" err="1" smtClean="0"/>
                  <a:t>source</a:t>
                </a:r>
                <a:endParaRPr lang="sv-FI" b="0" dirty="0" smtClean="0"/>
              </a:p>
              <a:p>
                <a:pPr marL="0" indent="0">
                  <a:buNone/>
                </a:pPr>
                <a:r>
                  <a:rPr lang="sv-FI" dirty="0" smtClean="0"/>
                  <a:t>+ </a:t>
                </a:r>
                <a:r>
                  <a:rPr lang="sv-FI" dirty="0" err="1" smtClean="0"/>
                  <a:t>source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moving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away</a:t>
                </a:r>
                <a:r>
                  <a:rPr lang="sv-FI" dirty="0" smtClean="0"/>
                  <a:t> from </a:t>
                </a:r>
                <a:r>
                  <a:rPr lang="sv-FI" dirty="0" err="1" smtClean="0"/>
                  <a:t>observer</a:t>
                </a:r>
                <a:endParaRPr lang="sv-FI" dirty="0" smtClean="0"/>
              </a:p>
              <a:p>
                <a:pPr marL="0" indent="0">
                  <a:buNone/>
                </a:pPr>
                <a:r>
                  <a:rPr lang="sv-FI" b="0" dirty="0" smtClean="0"/>
                  <a:t>- </a:t>
                </a:r>
                <a:r>
                  <a:rPr lang="sv-FI" dirty="0" err="1"/>
                  <a:t>s</a:t>
                </a:r>
                <a:r>
                  <a:rPr lang="sv-FI" b="0" dirty="0" err="1" smtClean="0"/>
                  <a:t>orce</a:t>
                </a:r>
                <a:r>
                  <a:rPr lang="sv-FI" b="0" dirty="0" smtClean="0"/>
                  <a:t> </a:t>
                </a:r>
                <a:r>
                  <a:rPr lang="sv-FI" b="0" dirty="0" err="1" smtClean="0"/>
                  <a:t>moving</a:t>
                </a:r>
                <a:r>
                  <a:rPr lang="sv-FI" b="0" dirty="0" smtClean="0"/>
                  <a:t> </a:t>
                </a:r>
                <a:r>
                  <a:rPr lang="sv-FI" b="0" dirty="0" err="1" smtClean="0"/>
                  <a:t>towards</a:t>
                </a:r>
                <a:r>
                  <a:rPr lang="sv-FI" b="0" dirty="0" smtClean="0"/>
                  <a:t> </a:t>
                </a:r>
                <a:r>
                  <a:rPr lang="sv-FI" b="0" dirty="0" err="1" smtClean="0"/>
                  <a:t>observer</a:t>
                </a:r>
                <a:endParaRPr lang="sv-FI" b="0" dirty="0" smtClean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89" t="-2156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808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548680"/>
                <a:ext cx="8229600" cy="5112568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sv-FI" dirty="0" smtClean="0"/>
                  <a:t>Pendulum: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b="0" i="1" smtClean="0">
                          <a:latin typeface="Cambria Math"/>
                        </a:rPr>
                        <m:t>𝑎</m:t>
                      </m:r>
                      <m:r>
                        <a:rPr lang="sv-FI" b="0" i="1" smtClean="0">
                          <a:latin typeface="Cambria Math"/>
                        </a:rPr>
                        <m:t>=−</m:t>
                      </m:r>
                      <m:r>
                        <a:rPr lang="sv-FI" b="0" i="1" smtClean="0">
                          <a:latin typeface="Cambria Math"/>
                        </a:rPr>
                        <m:t>𝑔</m:t>
                      </m:r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∙</m:t>
                      </m:r>
                      <m:func>
                        <m:func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v-FI" b="0" i="0" smtClean="0">
                              <a:latin typeface="Cambria Math"/>
                              <a:ea typeface="Cambria Math"/>
                            </a:rPr>
                            <m:t>sin</m:t>
                          </m:r>
                        </m:fName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𝜃</m:t>
                          </m:r>
                        </m:e>
                      </m:func>
                      <m:r>
                        <a:rPr lang="sv-FI" i="1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𝑔</m:t>
                      </m:r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𝑔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r>
                  <a:rPr lang="sv-FI" b="0" dirty="0" smtClean="0">
                    <a:ea typeface="Cambria Math"/>
                  </a:rPr>
                  <a:t/>
                </a:r>
                <a:br>
                  <a:rPr lang="sv-FI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  <a:ea typeface="Cambria Math"/>
                      </a:rPr>
                      <m:t>𝑇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=2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𝜋</m:t>
                    </m:r>
                    <m:rad>
                      <m:radPr>
                        <m:degHide m:val="on"/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v-FI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𝐿</m:t>
                            </m:r>
                          </m:num>
                          <m:den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𝑔</m:t>
                            </m:r>
                          </m:den>
                        </m:f>
                      </m:e>
                    </m:rad>
                  </m:oMath>
                </a14:m>
                <a:r>
                  <a:rPr lang="sv-FI" dirty="0" smtClean="0"/>
                  <a:t> 	(for small motion)</a:t>
                </a:r>
              </a:p>
              <a:p>
                <a:r>
                  <a:rPr lang="sv-FI" dirty="0" err="1" smtClean="0"/>
                  <a:t>Displacement</a:t>
                </a:r>
                <a:r>
                  <a:rPr lang="sv-FI" dirty="0" smtClean="0"/>
                  <a:t>: 	</a:t>
                </a: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𝑥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</m:func>
                  </m:oMath>
                </a14:m>
                <a:r>
                  <a:rPr lang="sv-FI" dirty="0" smtClean="0"/>
                  <a:t/>
                </a:r>
                <a:br>
                  <a:rPr lang="sv-FI" dirty="0" smtClean="0"/>
                </a:br>
                <a:r>
                  <a:rPr lang="sv-FI" dirty="0" smtClean="0"/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</a:rPr>
                      <m:t>𝐴</m:t>
                    </m:r>
                  </m:oMath>
                </a14:m>
                <a:endParaRPr lang="sv-FI" dirty="0" smtClean="0"/>
              </a:p>
              <a:p>
                <a:r>
                  <a:rPr lang="sv-FI" dirty="0" err="1" smtClean="0"/>
                  <a:t>Velocity</a:t>
                </a:r>
                <a:r>
                  <a:rPr lang="sv-FI" dirty="0" smtClean="0"/>
                  <a:t>: 		</a:t>
                </a: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𝑣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</m:func>
                  </m:oMath>
                </a14:m>
                <a:r>
                  <a:rPr lang="sv-FI" b="0" i="1" dirty="0" smtClean="0">
                    <a:latin typeface="Cambria Math"/>
                  </a:rPr>
                  <a:t/>
                </a:r>
                <a:br>
                  <a:rPr lang="sv-FI" b="0" i="1" dirty="0" smtClean="0">
                    <a:latin typeface="Cambria Math"/>
                  </a:rPr>
                </a:br>
                <a:r>
                  <a:rPr lang="sv-FI" b="0" i="1" dirty="0" smtClean="0">
                    <a:latin typeface="Cambria Math"/>
                  </a:rPr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v-FI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dirty="0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sv-FI" b="0" i="1" dirty="0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sv-FI" b="0" i="1" dirty="0" smtClean="0">
                        <a:latin typeface="Cambria Math"/>
                      </a:rPr>
                      <m:t>=</m:t>
                    </m:r>
                    <m:r>
                      <a:rPr lang="sv-FI" b="0" i="1" dirty="0" smtClean="0">
                        <a:latin typeface="Cambria Math"/>
                        <a:ea typeface="Cambria Math"/>
                      </a:rPr>
                      <m:t>𝜔</m:t>
                    </m:r>
                    <m:sSub>
                      <m:sSubPr>
                        <m:ctrlPr>
                          <a:rPr lang="sv-FI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sv-FI" dirty="0" smtClean="0"/>
              </a:p>
              <a:p>
                <a:r>
                  <a:rPr lang="sv-FI" dirty="0" smtClean="0"/>
                  <a:t>Acceleration: 	</a:t>
                </a: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𝑎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smtClean="0">
                            <a:latin typeface="Cambria Math"/>
                          </a:rPr>
                          <m:t>−</m:t>
                        </m:r>
                        <m:r>
                          <a:rPr lang="sv-FI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sv-FI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𝜔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</m:func>
                  </m:oMath>
                </a14:m>
                <a:r>
                  <a:rPr lang="sv-FI" dirty="0" smtClean="0"/>
                  <a:t> </a:t>
                </a:r>
              </a:p>
              <a:p>
                <a:pPr marL="0" indent="0">
                  <a:buNone/>
                </a:pPr>
                <a:r>
                  <a:rPr lang="sv-FI" b="0" dirty="0" smtClean="0"/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v-FI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v-FI" b="0" i="1" dirty="0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sv-FI" b="0" i="1" dirty="0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sv-FI" b="0" i="1" dirty="0" smtClean="0">
                        <a:latin typeface="Cambria Math"/>
                      </a:rPr>
                      <m:t>=</m:t>
                    </m:r>
                    <m:r>
                      <a:rPr lang="sv-FI" b="0" i="1" dirty="0" smtClean="0">
                        <a:latin typeface="Cambria Math"/>
                        <a:ea typeface="Cambria Math"/>
                      </a:rPr>
                      <m:t>𝜔</m:t>
                    </m:r>
                    <m:sSub>
                      <m:sSubPr>
                        <m:ctrlPr>
                          <a:rPr lang="sv-FI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𝑣</m:t>
                        </m:r>
                      </m:e>
                      <m:sub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sv-FI" b="0" i="1" dirty="0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sv-FI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p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sv-FI" b="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sv-FI" b="0" i="1" dirty="0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sv-FI" dirty="0" smtClean="0"/>
              </a:p>
              <a:p>
                <a:r>
                  <a:rPr lang="sv-FI" dirty="0" smtClean="0"/>
                  <a:t>In an </a:t>
                </a:r>
                <a:r>
                  <a:rPr lang="sv-FI" dirty="0" err="1" smtClean="0"/>
                  <a:t>a-x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graph</a:t>
                </a:r>
                <a:r>
                  <a:rPr lang="sv-FI" dirty="0" smtClean="0"/>
                  <a:t>: </a:t>
                </a:r>
                <a:r>
                  <a:rPr lang="sv-FI" dirty="0"/>
                  <a:t>	</a:t>
                </a:r>
                <a:r>
                  <a:rPr lang="sv-FI" dirty="0" smtClean="0"/>
                  <a:t>the </a:t>
                </a:r>
                <a:r>
                  <a:rPr lang="sv-FI" dirty="0" err="1" smtClean="0"/>
                  <a:t>slope</a:t>
                </a:r>
                <a:r>
                  <a:rPr lang="sv-FI" dirty="0" smtClean="0"/>
                  <a:t> = </a:t>
                </a:r>
                <a:r>
                  <a:rPr lang="el-GR" dirty="0" smtClean="0"/>
                  <a:t>ω</a:t>
                </a:r>
                <a:r>
                  <a:rPr lang="sv-FI" baseline="30000" dirty="0" smtClean="0"/>
                  <a:t>2</a:t>
                </a:r>
              </a:p>
              <a:p>
                <a:pPr marL="0" indent="0">
                  <a:buNone/>
                </a:pPr>
                <a:endParaRPr lang="sv-FI" dirty="0" smtClean="0"/>
              </a:p>
              <a:p>
                <a:pPr marL="0" indent="0">
                  <a:buNone/>
                </a:pPr>
                <a:endParaRPr lang="sv-FI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548680"/>
                <a:ext cx="8229600" cy="5112568"/>
              </a:xfrm>
              <a:blipFill rotWithShape="1">
                <a:blip r:embed="rId2"/>
                <a:stretch>
                  <a:fillRect l="-1259" t="-2384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109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8640"/>
                <a:ext cx="8229600" cy="593752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v-FI" sz="2400" dirty="0" smtClean="0"/>
                  <a:t>Ex.: An </a:t>
                </a:r>
                <a:r>
                  <a:rPr lang="sv-FI" sz="2400" dirty="0" err="1" smtClean="0"/>
                  <a:t>ambulance</a:t>
                </a:r>
                <a:r>
                  <a:rPr lang="sv-FI" sz="2400" dirty="0" smtClean="0"/>
                  <a:t> (v = 28 m s</a:t>
                </a:r>
                <a:r>
                  <a:rPr lang="sv-FI" sz="2400" baseline="30000" dirty="0" smtClean="0"/>
                  <a:t>-1</a:t>
                </a:r>
                <a:r>
                  <a:rPr lang="sv-FI" sz="2400" dirty="0" smtClean="0"/>
                  <a:t>, f = 1250 Hz) </a:t>
                </a:r>
                <a:r>
                  <a:rPr lang="sv-FI" sz="2400" dirty="0" err="1" smtClean="0"/>
                  <a:t>passes</a:t>
                </a:r>
                <a:r>
                  <a:rPr lang="sv-FI" sz="2400" dirty="0" smtClean="0"/>
                  <a:t> an </a:t>
                </a:r>
                <a:r>
                  <a:rPr lang="sv-FI" sz="2400" dirty="0" err="1" smtClean="0"/>
                  <a:t>observer</a:t>
                </a:r>
                <a:r>
                  <a:rPr lang="sv-FI" sz="2400" dirty="0" smtClean="0"/>
                  <a:t>. </a:t>
                </a:r>
                <a:r>
                  <a:rPr lang="sv-FI" sz="2400" dirty="0" err="1" smtClean="0"/>
                  <a:t>Calculate</a:t>
                </a:r>
                <a:r>
                  <a:rPr lang="sv-FI" sz="2400" dirty="0" smtClean="0"/>
                  <a:t> f and </a:t>
                </a:r>
                <a:r>
                  <a:rPr lang="el-GR" sz="2400" dirty="0" smtClean="0"/>
                  <a:t>λ</a:t>
                </a:r>
                <a:r>
                  <a:rPr lang="sv-FI" sz="2400" dirty="0" smtClean="0"/>
                  <a:t> </a:t>
                </a:r>
                <a:r>
                  <a:rPr lang="sv-FI" sz="2400" dirty="0" err="1" smtClean="0"/>
                  <a:t>experineced</a:t>
                </a:r>
                <a:r>
                  <a:rPr lang="sv-FI" sz="2400" dirty="0" smtClean="0"/>
                  <a:t> by the </a:t>
                </a:r>
                <a:r>
                  <a:rPr lang="sv-FI" sz="2400" dirty="0" err="1" smtClean="0"/>
                  <a:t>observer</a:t>
                </a:r>
                <a:r>
                  <a:rPr lang="sv-FI" sz="2400" dirty="0"/>
                  <a:t/>
                </a:r>
                <a:br>
                  <a:rPr lang="sv-FI" sz="2400" dirty="0"/>
                </a:br>
                <a:r>
                  <a:rPr lang="sv-FI" sz="2400" dirty="0" smtClean="0"/>
                  <a:t>a) as </a:t>
                </a:r>
                <a:r>
                  <a:rPr lang="sv-FI" sz="2400" dirty="0" err="1" smtClean="0"/>
                  <a:t>ambulance</a:t>
                </a:r>
                <a:r>
                  <a:rPr lang="sv-FI" sz="2400" dirty="0" smtClean="0"/>
                  <a:t> </a:t>
                </a:r>
                <a:r>
                  <a:rPr lang="sv-FI" sz="2400" dirty="0" err="1" smtClean="0"/>
                  <a:t>approaches</a:t>
                </a:r>
                <a:r>
                  <a:rPr lang="sv-FI" sz="2400" dirty="0" smtClean="0"/>
                  <a:t>. 	       b) as </a:t>
                </a:r>
                <a:r>
                  <a:rPr lang="sv-FI" sz="2400" dirty="0" err="1" smtClean="0"/>
                  <a:t>ambulance</a:t>
                </a:r>
                <a:r>
                  <a:rPr lang="sv-FI" sz="2400" dirty="0" smtClean="0"/>
                  <a:t> </a:t>
                </a:r>
                <a:r>
                  <a:rPr lang="sv-FI" sz="2400" dirty="0" err="1" smtClean="0"/>
                  <a:t>moves</a:t>
                </a:r>
                <a:r>
                  <a:rPr lang="sv-FI" sz="2400" dirty="0" smtClean="0"/>
                  <a:t> </a:t>
                </a:r>
                <a:r>
                  <a:rPr lang="sv-FI" sz="2400" dirty="0" err="1" smtClean="0"/>
                  <a:t>away</a:t>
                </a:r>
                <a:r>
                  <a:rPr lang="sv-FI" sz="2400" dirty="0" smtClean="0"/>
                  <a:t>.</a:t>
                </a:r>
              </a:p>
              <a:p>
                <a:pPr marL="0" indent="0">
                  <a:buNone/>
                </a:pPr>
                <a:r>
                  <a:rPr lang="sv-FI" sz="2400" b="0" i="1" dirty="0" smtClean="0">
                    <a:latin typeface="Cambria Math"/>
                  </a:rPr>
                  <a:t/>
                </a:r>
                <a:br>
                  <a:rPr lang="sv-FI" sz="2400" b="0" i="1" dirty="0" smtClean="0">
                    <a:latin typeface="Cambria Math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v-FI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FI" sz="2400" b="0" i="1" smtClean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sv-FI" sz="24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sv-FI" sz="2400" b="0" i="1" smtClean="0">
                          <a:latin typeface="Cambria Math"/>
                        </a:rPr>
                        <m:t>=</m:t>
                      </m:r>
                      <m:r>
                        <a:rPr lang="sv-FI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sv-F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v-FI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v-FI" sz="2400" b="0" i="1" smtClean="0">
                                  <a:latin typeface="Cambria Math"/>
                                </a:rPr>
                                <m:t>𝑣</m:t>
                              </m:r>
                            </m:num>
                            <m:den>
                              <m:r>
                                <a:rPr lang="sv-FI" sz="2400" b="0" i="1" smtClean="0">
                                  <a:latin typeface="Cambria Math"/>
                                </a:rPr>
                                <m:t>𝑣</m:t>
                              </m:r>
                              <m:r>
                                <a:rPr lang="sv-FI" sz="2400" b="0" i="1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  <m:sSub>
                                <m:sSubPr>
                                  <m:ctrlPr>
                                    <a:rPr lang="sv-FI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FI" sz="2400" b="0" i="1" smtClean="0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sv-FI" sz="2400" b="0" i="1" smtClean="0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sv-FI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8640"/>
                <a:ext cx="8229600" cy="5937523"/>
              </a:xfrm>
              <a:blipFill rotWithShape="1">
                <a:blip r:embed="rId2"/>
                <a:stretch>
                  <a:fillRect l="-1111" t="-821" r="-370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97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764704"/>
                <a:ext cx="8229600" cy="4525963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sv-FI" dirty="0" smtClean="0"/>
                  <a:t>Moving </a:t>
                </a:r>
                <a:r>
                  <a:rPr lang="sv-FI" dirty="0" err="1" smtClean="0"/>
                  <a:t>observer</a:t>
                </a:r>
                <a:r>
                  <a:rPr lang="sv-FI" dirty="0" smtClean="0"/>
                  <a:t>, </a:t>
                </a:r>
                <a:r>
                  <a:rPr lang="sv-FI" dirty="0" err="1" smtClean="0"/>
                  <a:t>stationary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source</a:t>
                </a:r>
                <a:r>
                  <a:rPr lang="sv-FI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FI" b="0" i="1" smtClean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sv-FI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sv-FI" b="0" i="1" smtClean="0">
                          <a:latin typeface="Cambria Math"/>
                        </a:rPr>
                        <m:t>=</m:t>
                      </m:r>
                      <m:r>
                        <a:rPr lang="sv-FI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v-FI" b="0" i="1" smtClean="0">
                                  <a:latin typeface="Cambria Math"/>
                                </a:rPr>
                                <m:t>𝑣</m:t>
                              </m:r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±</m:t>
                              </m:r>
                              <m:sSub>
                                <m:sSubPr>
                                  <m:ctrlPr>
                                    <a:rPr lang="sv-FI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sv-FI" b="0" i="1" smtClean="0">
                                      <a:latin typeface="Cambria Math"/>
                                      <a:ea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sv-FI" b="0" i="1" smtClean="0">
                                      <a:latin typeface="Cambria Math"/>
                                      <a:ea typeface="Cambria Math"/>
                                    </a:rPr>
                                    <m:t>𝑜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sv-FI" b="0" i="1" smtClean="0">
                                  <a:latin typeface="Cambria Math"/>
                                </a:rPr>
                                <m:t>𝑣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sv-FI" dirty="0" smtClean="0"/>
              </a:p>
              <a:p>
                <a:r>
                  <a:rPr lang="sv-FI" dirty="0" err="1" smtClean="0"/>
                  <a:t>Doubble-Doppler</a:t>
                </a:r>
                <a:r>
                  <a:rPr lang="sv-FI" dirty="0" smtClean="0"/>
                  <a:t>: </a:t>
                </a:r>
                <a:r>
                  <a:rPr lang="sv-FI" dirty="0" err="1" smtClean="0"/>
                  <a:t>both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source</a:t>
                </a:r>
                <a:r>
                  <a:rPr lang="sv-FI" dirty="0" smtClean="0"/>
                  <a:t> and </a:t>
                </a:r>
                <a:r>
                  <a:rPr lang="sv-FI" dirty="0" err="1" smtClean="0"/>
                  <a:t>observer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moving</a:t>
                </a:r>
                <a:r>
                  <a:rPr lang="sv-FI" dirty="0"/>
                  <a:t> </a:t>
                </a:r>
              </a:p>
              <a:p>
                <a:pPr lvl="1"/>
                <a:r>
                  <a:rPr lang="sv-FI" dirty="0" err="1" smtClean="0"/>
                  <a:t>e.g</a:t>
                </a:r>
                <a:r>
                  <a:rPr lang="sv-FI" dirty="0" smtClean="0"/>
                  <a:t>. </a:t>
                </a:r>
                <a:r>
                  <a:rPr lang="sv-FI" dirty="0" err="1"/>
                  <a:t>b</a:t>
                </a:r>
                <a:r>
                  <a:rPr lang="sv-FI" dirty="0" err="1" smtClean="0"/>
                  <a:t>ats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avoiding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trees</a:t>
                </a:r>
                <a:r>
                  <a:rPr lang="sv-FI" dirty="0" smtClean="0"/>
                  <a:t> in the dark</a:t>
                </a:r>
              </a:p>
              <a:p>
                <a:pPr lvl="1"/>
                <a:r>
                  <a:rPr lang="sv-FI" dirty="0" err="1" smtClean="0"/>
                  <a:t>Fist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use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formula</a:t>
                </a:r>
                <a:r>
                  <a:rPr lang="sv-FI" dirty="0" smtClean="0"/>
                  <a:t> for </a:t>
                </a:r>
                <a:r>
                  <a:rPr lang="sv-FI" dirty="0" err="1" smtClean="0"/>
                  <a:t>moving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source</a:t>
                </a:r>
                <a:r>
                  <a:rPr lang="sv-FI" dirty="0" smtClean="0"/>
                  <a:t>, </a:t>
                </a:r>
                <a:r>
                  <a:rPr lang="sv-FI" dirty="0" err="1" smtClean="0"/>
                  <a:t>then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use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formula</a:t>
                </a:r>
                <a:r>
                  <a:rPr lang="sv-FI" dirty="0" smtClean="0"/>
                  <a:t> for </a:t>
                </a:r>
                <a:r>
                  <a:rPr lang="sv-FI" dirty="0" err="1" smtClean="0"/>
                  <a:t>moving</a:t>
                </a:r>
                <a:r>
                  <a:rPr lang="sv-FI" dirty="0" smtClean="0"/>
                  <a:t> </a:t>
                </a:r>
                <a:r>
                  <a:rPr lang="sv-FI" dirty="0" err="1" smtClean="0"/>
                  <a:t>observer</a:t>
                </a:r>
                <a:r>
                  <a:rPr lang="sv-FI" dirty="0" smtClean="0"/>
                  <a:t> on the </a:t>
                </a:r>
                <a:r>
                  <a:rPr lang="sv-FI" dirty="0" err="1" smtClean="0"/>
                  <a:t>answer</a:t>
                </a:r>
                <a:endParaRPr lang="sv-FI" dirty="0" smtClean="0"/>
              </a:p>
              <a:p>
                <a:r>
                  <a:rPr lang="sv-FI" dirty="0" smtClean="0"/>
                  <a:t>For small </a:t>
                </a:r>
                <a:r>
                  <a:rPr lang="sv-FI" dirty="0" err="1" smtClean="0"/>
                  <a:t>shifts</a:t>
                </a:r>
                <a:r>
                  <a:rPr lang="sv-FI" dirty="0" smtClean="0"/>
                  <a:t> (like red </a:t>
                </a:r>
                <a:r>
                  <a:rPr lang="sv-FI" dirty="0" err="1" smtClean="0"/>
                  <a:t>shift</a:t>
                </a:r>
                <a:r>
                  <a:rPr lang="sv-FI" dirty="0" smtClean="0"/>
                  <a:t> from distant stars):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FI" b="0" i="1" smtClean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sv-FI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sv-FI" b="0" i="1" smtClean="0">
                          <a:latin typeface="Cambria Math"/>
                        </a:rPr>
                        <m:t>=</m:t>
                      </m:r>
                      <m:r>
                        <a:rPr lang="sv-FI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v-FI" b="0" i="1" smtClean="0"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sv-FI" b="0" i="1" smtClean="0">
                                  <a:latin typeface="Cambria Math"/>
                                </a:rPr>
                                <m:t>𝑐</m:t>
                              </m:r>
                              <m:r>
                                <a:rPr lang="sv-FI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v-F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v-FI" b="0" i="1" smtClean="0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sv-FI" b="0" i="1" smtClean="0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  <m:oMath xmlns:m="http://schemas.openxmlformats.org/officeDocument/2006/math"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den>
                      </m:f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sv-FI" dirty="0" smtClean="0"/>
              </a:p>
              <a:p>
                <a:pPr lvl="1"/>
                <a:endParaRPr lang="sv-FI" dirty="0" smtClean="0"/>
              </a:p>
              <a:p>
                <a:pPr marL="0" indent="0">
                  <a:buNone/>
                </a:pPr>
                <a:endParaRPr lang="sv-FI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764704"/>
                <a:ext cx="8229600" cy="4525963"/>
              </a:xfrm>
              <a:blipFill rotWithShape="1">
                <a:blip r:embed="rId2"/>
                <a:stretch>
                  <a:fillRect l="-1111" t="-2423" r="-667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023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v-FI" sz="2800" dirty="0" smtClean="0"/>
                  <a:t>Ex.: A </a:t>
                </a:r>
                <a:r>
                  <a:rPr lang="sv-FI" sz="2800" dirty="0" err="1" smtClean="0"/>
                  <a:t>car</a:t>
                </a:r>
                <a:r>
                  <a:rPr lang="sv-FI" sz="2800" dirty="0" smtClean="0"/>
                  <a:t> speeds </a:t>
                </a:r>
                <a:r>
                  <a:rPr lang="sv-FI" sz="2800" dirty="0" err="1" smtClean="0"/>
                  <a:t>past</a:t>
                </a:r>
                <a:r>
                  <a:rPr lang="sv-FI" sz="2800" dirty="0" smtClean="0"/>
                  <a:t> a red </a:t>
                </a:r>
                <a:r>
                  <a:rPr lang="sv-FI" sz="2800" dirty="0" err="1" smtClean="0"/>
                  <a:t>traffic</a:t>
                </a:r>
                <a:r>
                  <a:rPr lang="sv-FI" sz="2800" dirty="0" smtClean="0"/>
                  <a:t> light. </a:t>
                </a:r>
                <a:r>
                  <a:rPr lang="sv-FI" sz="2800" dirty="0" err="1" smtClean="0"/>
                  <a:t>What</a:t>
                </a:r>
                <a:r>
                  <a:rPr lang="sv-FI" sz="2800" dirty="0" smtClean="0"/>
                  <a:t> is the speed of the </a:t>
                </a:r>
                <a:r>
                  <a:rPr lang="sv-FI" sz="2800" dirty="0" err="1" smtClean="0"/>
                  <a:t>car</a:t>
                </a:r>
                <a:r>
                  <a:rPr lang="sv-FI" sz="2800" dirty="0" smtClean="0"/>
                  <a:t> </a:t>
                </a:r>
                <a:r>
                  <a:rPr lang="sv-FI" sz="2800" dirty="0" err="1" smtClean="0"/>
                  <a:t>if</a:t>
                </a:r>
                <a:r>
                  <a:rPr lang="sv-FI" sz="2800" dirty="0" smtClean="0"/>
                  <a:t> the driver </a:t>
                </a:r>
                <a:r>
                  <a:rPr lang="sv-FI" sz="2800" dirty="0" err="1" smtClean="0"/>
                  <a:t>says</a:t>
                </a:r>
                <a:r>
                  <a:rPr lang="sv-FI" sz="2800" dirty="0" smtClean="0"/>
                  <a:t> </a:t>
                </a:r>
                <a:r>
                  <a:rPr lang="sv-FI" sz="2800" dirty="0" err="1" smtClean="0"/>
                  <a:t>he</a:t>
                </a:r>
                <a:r>
                  <a:rPr lang="sv-FI" sz="2800" dirty="0" smtClean="0"/>
                  <a:t> </a:t>
                </a:r>
                <a:r>
                  <a:rPr lang="sv-FI" sz="2800" dirty="0" err="1" smtClean="0"/>
                  <a:t>saw</a:t>
                </a:r>
                <a:r>
                  <a:rPr lang="sv-FI" sz="2800" dirty="0" smtClean="0"/>
                  <a:t> a green light? (</a:t>
                </a:r>
                <a:r>
                  <a:rPr lang="el-GR" sz="2800" dirty="0" smtClean="0"/>
                  <a:t>λ</a:t>
                </a:r>
                <a:r>
                  <a:rPr lang="sv-FI" sz="2800" baseline="-25000" dirty="0" smtClean="0"/>
                  <a:t>red </a:t>
                </a:r>
                <a:r>
                  <a:rPr lang="sv-FI" sz="2800" dirty="0" smtClean="0"/>
                  <a:t>= 650 nm, </a:t>
                </a:r>
                <a:r>
                  <a:rPr lang="el-GR" sz="2800" dirty="0" smtClean="0"/>
                  <a:t>λ</a:t>
                </a:r>
                <a:r>
                  <a:rPr lang="sv-FI" sz="2800" baseline="-25000" dirty="0" smtClean="0"/>
                  <a:t>green </a:t>
                </a:r>
                <a:r>
                  <a:rPr lang="sv-FI" sz="2800" dirty="0" smtClean="0"/>
                  <a:t>= 510 nm)</a:t>
                </a:r>
              </a:p>
              <a:p>
                <a:pPr marL="0" indent="0">
                  <a:buNone/>
                </a:pPr>
                <a:endParaRPr lang="sv-FI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num>
                        <m:den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</m:den>
                      </m:f>
                      <m:r>
                        <a:rPr lang="sv-FI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Δ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num>
                        <m:den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den>
                      </m:f>
                      <m:r>
                        <a:rPr lang="sv-FI" sz="2800" b="0" i="1" smtClean="0">
                          <a:latin typeface="Cambria Math"/>
                          <a:ea typeface="Cambria Math"/>
                        </a:rPr>
                        <m:t>≈</m:t>
                      </m:r>
                      <m:f>
                        <m:f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v-FI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sv-FI" sz="2800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𝑢</m:t>
                          </m:r>
                        </m:e>
                        <m:sub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sub>
                      </m:sSub>
                      <m:r>
                        <a:rPr lang="sv-FI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  <m:r>
                            <m:rPr>
                              <m:sty m:val="p"/>
                            </m:rP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Δ</m:t>
                          </m:r>
                          <m:r>
                            <a:rPr lang="el-GR" sz="2800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num>
                        <m:den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sv-FI" sz="2800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sv-FI" sz="2800" b="0" i="0" smtClean="0">
                              <a:latin typeface="Cambria Math"/>
                              <a:ea typeface="Cambria Math"/>
                            </a:rPr>
                            <m:t>u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sv-FI" sz="2800" b="0" i="0" smtClean="0">
                              <a:latin typeface="Cambria Math"/>
                              <a:ea typeface="Cambria Math"/>
                            </a:rPr>
                            <m:t>s</m:t>
                          </m:r>
                        </m:sub>
                      </m:sSub>
                      <m:r>
                        <a:rPr lang="sv-FI" sz="2800" b="0" i="0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sz="2800" b="0" i="0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sv-FI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8</m:t>
                              </m:r>
                            </m:sup>
                          </m:sSup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  <m:sSup>
                            <m:sSupPr>
                              <m:ctrlPr>
                                <a:rPr lang="sv-FI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∙140∙</m:t>
                          </m:r>
                          <m:sSup>
                            <m:sSupPr>
                              <m:ctrlPr>
                                <a:rPr lang="sv-FI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−9</m:t>
                              </m:r>
                            </m:sup>
                          </m:sSup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</m:num>
                        <m:den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510∙</m:t>
                          </m:r>
                          <m:sSup>
                            <m:sSupPr>
                              <m:ctrlPr>
                                <a:rPr lang="sv-FI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sv-FI" sz="2800" b="0" i="1" smtClean="0">
                                  <a:latin typeface="Cambria Math"/>
                                  <a:ea typeface="Cambria Math"/>
                                </a:rPr>
                                <m:t>−9</m:t>
                              </m:r>
                            </m:sup>
                          </m:sSup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sv-FI" sz="2800" b="0" i="1" smtClean="0">
                          <a:latin typeface="Cambria Math"/>
                          <a:ea typeface="Cambria Math"/>
                        </a:rPr>
                        <m:t>≈8∙</m:t>
                      </m:r>
                      <m:sSup>
                        <m:sSup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7</m:t>
                          </m:r>
                        </m:sup>
                      </m:sSup>
                      <m:r>
                        <a:rPr lang="sv-FI" sz="2800" b="0" i="1" smtClean="0">
                          <a:latin typeface="Cambria Math"/>
                          <a:ea typeface="Cambria Math"/>
                        </a:rPr>
                        <m:t>𝑚</m:t>
                      </m:r>
                      <m:sSup>
                        <m:sSupPr>
                          <m:ctrlPr>
                            <a:rPr lang="sv-FI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sv-FI" sz="28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sv-FI" sz="2800" b="0" i="1" smtClean="0">
                          <a:latin typeface="Cambria Math"/>
                          <a:ea typeface="Cambria Math"/>
                        </a:rPr>
                        <m:t>≈25%</m:t>
                      </m:r>
                      <m:r>
                        <a:rPr lang="sv-FI" sz="28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v-FI" sz="2800" b="0" i="0" smtClean="0">
                          <a:latin typeface="Cambria Math"/>
                          <a:ea typeface="Cambria Math"/>
                        </a:rPr>
                        <m:t>of</m:t>
                      </m:r>
                      <m:r>
                        <a:rPr lang="sv-FI" sz="28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v-FI" sz="2800" b="0" i="0" smtClean="0">
                          <a:latin typeface="Cambria Math"/>
                          <a:ea typeface="Cambria Math"/>
                        </a:rPr>
                        <m:t>c</m:t>
                      </m:r>
                    </m:oMath>
                  </m:oMathPara>
                </a14:m>
                <a:endParaRPr lang="sv-FI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481" t="-984" r="-593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15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548680"/>
                <a:ext cx="8229600" cy="4525963"/>
              </a:xfrm>
            </p:spPr>
            <p:txBody>
              <a:bodyPr>
                <a:normAutofit/>
              </a:bodyPr>
              <a:lstStyle/>
              <a:p>
                <a:r>
                  <a:rPr lang="sv-FI" dirty="0" smtClean="0"/>
                  <a:t>The total </a:t>
                </a:r>
                <a:r>
                  <a:rPr lang="sv-FI" dirty="0" err="1" smtClean="0"/>
                  <a:t>energy</a:t>
                </a:r>
                <a:r>
                  <a:rPr lang="sv-FI" dirty="0"/>
                  <a:t> </a:t>
                </a:r>
                <a:r>
                  <a:rPr lang="sv-FI" dirty="0" smtClean="0"/>
                  <a:t>in SHM: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FI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sv-FI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sv-FI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FI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sv-FI" b="0" i="1" smtClean="0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sv-FI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FI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sv-FI" b="0" i="1" smtClean="0">
                              <a:latin typeface="Cambria Math"/>
                            </a:rPr>
                            <m:t>𝐾</m:t>
                          </m:r>
                        </m:sub>
                      </m:sSub>
                    </m:oMath>
                    <m:oMath xmlns:m="http://schemas.openxmlformats.org/officeDocument/2006/math">
                      <m:sSub>
                        <m:sSub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FI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sv-FI" b="0" i="1" smtClean="0">
                              <a:latin typeface="Cambria Math"/>
                            </a:rPr>
                            <m:t>𝑇</m:t>
                          </m:r>
                        </m:sub>
                      </m:sSub>
                      <m:r>
                        <a:rPr lang="sv-FI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sv-FI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p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  <m:sup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</m:oMath>
                    <m:oMath xmlns:m="http://schemas.openxmlformats.org/officeDocument/2006/math">
                      <m:sSub>
                        <m:sSub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e>
                        <m:sub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𝐾</m:t>
                          </m:r>
                        </m:sub>
                      </m:sSub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𝑚</m:t>
                      </m:r>
                      <m:sSup>
                        <m:sSup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p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(</m:t>
                      </m:r>
                      <m:sSubSup>
                        <m:sSubSup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  <m:sup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bSup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−</m:t>
                      </m:r>
                      <m:sSup>
                        <m:sSupPr>
                          <m:ctrlPr>
                            <a:rPr lang="sv-FI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sv-FI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sv-FI" dirty="0" smtClean="0"/>
              </a:p>
              <a:p>
                <a:r>
                  <a:rPr lang="sv-FI" dirty="0" smtClean="0"/>
                  <a:t>Another </a:t>
                </a:r>
                <a:r>
                  <a:rPr lang="sv-FI" dirty="0" err="1" smtClean="0"/>
                  <a:t>way</a:t>
                </a:r>
                <a:r>
                  <a:rPr lang="sv-FI" dirty="0" smtClean="0"/>
                  <a:t> to </a:t>
                </a:r>
                <a:r>
                  <a:rPr lang="sv-FI" dirty="0" err="1" smtClean="0"/>
                  <a:t>find</a:t>
                </a:r>
                <a:r>
                  <a:rPr lang="sv-FI" dirty="0" smtClean="0"/>
                  <a:t> the </a:t>
                </a:r>
                <a:r>
                  <a:rPr lang="sv-FI" dirty="0" err="1" smtClean="0"/>
                  <a:t>velocity</a:t>
                </a:r>
                <a:r>
                  <a:rPr lang="sv-FI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FI" b="0" i="1" smtClean="0">
                          <a:latin typeface="Cambria Math"/>
                        </a:rPr>
                        <m:t>𝑣</m:t>
                      </m:r>
                      <m:r>
                        <a:rPr lang="sv-FI" b="0" i="1" smtClean="0">
                          <a:latin typeface="Cambria Math"/>
                        </a:rPr>
                        <m:t>=±</m:t>
                      </m:r>
                      <m:r>
                        <a:rPr lang="sv-FI" i="1" smtClean="0">
                          <a:latin typeface="Cambria Math"/>
                          <a:ea typeface="Cambria Math"/>
                        </a:rPr>
                        <m:t>𝜔</m:t>
                      </m:r>
                      <m:rad>
                        <m:radPr>
                          <m:degHide m:val="on"/>
                          <m:ctrlPr>
                            <a:rPr lang="sv-FI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bSup>
                          <m:r>
                            <a:rPr lang="sv-FI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sv-FI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v-FI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sv-FI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548680"/>
                <a:ext cx="8229600" cy="4525963"/>
              </a:xfrm>
              <a:blipFill rotWithShape="1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490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err="1" smtClean="0"/>
              <a:t>Single</a:t>
            </a:r>
            <a:r>
              <a:rPr lang="sv-FI" dirty="0" smtClean="0"/>
              <a:t> </a:t>
            </a:r>
            <a:r>
              <a:rPr lang="sv-FI" dirty="0" smtClean="0"/>
              <a:t>slit </a:t>
            </a:r>
            <a:r>
              <a:rPr lang="sv-FI" dirty="0" err="1" smtClean="0"/>
              <a:t>diffraction</a:t>
            </a:r>
            <a:endParaRPr lang="sv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/>
          <a:lstStyle/>
          <a:p>
            <a:r>
              <a:rPr lang="sv-FI" dirty="0" err="1" smtClean="0"/>
              <a:t>Diffraction</a:t>
            </a:r>
            <a:r>
              <a:rPr lang="sv-FI" dirty="0" smtClean="0"/>
              <a:t>: </a:t>
            </a:r>
            <a:r>
              <a:rPr lang="sv-FI" dirty="0" err="1" smtClean="0"/>
              <a:t>waves</a:t>
            </a:r>
            <a:r>
              <a:rPr lang="sv-FI" dirty="0" smtClean="0"/>
              <a:t> </a:t>
            </a:r>
            <a:r>
              <a:rPr lang="sv-FI" dirty="0" err="1" smtClean="0"/>
              <a:t>bend</a:t>
            </a:r>
            <a:r>
              <a:rPr lang="sv-FI" dirty="0" smtClean="0"/>
              <a:t> </a:t>
            </a:r>
            <a:r>
              <a:rPr lang="sv-FI" dirty="0" err="1" smtClean="0"/>
              <a:t>around</a:t>
            </a:r>
            <a:r>
              <a:rPr lang="sv-FI" dirty="0" smtClean="0"/>
              <a:t> </a:t>
            </a:r>
            <a:r>
              <a:rPr lang="sv-FI" dirty="0" err="1" smtClean="0"/>
              <a:t>corners</a:t>
            </a:r>
            <a:endParaRPr lang="sv-FI" dirty="0" smtClean="0"/>
          </a:p>
          <a:p>
            <a:r>
              <a:rPr lang="sv-FI" dirty="0" err="1" smtClean="0"/>
              <a:t>Interference</a:t>
            </a:r>
            <a:r>
              <a:rPr lang="sv-FI" dirty="0" smtClean="0"/>
              <a:t>: the </a:t>
            </a:r>
            <a:r>
              <a:rPr lang="sv-FI" dirty="0" err="1" smtClean="0"/>
              <a:t>bent</a:t>
            </a:r>
            <a:r>
              <a:rPr lang="sv-FI" dirty="0" smtClean="0"/>
              <a:t> </a:t>
            </a:r>
            <a:r>
              <a:rPr lang="sv-FI" dirty="0" err="1" smtClean="0"/>
              <a:t>waves</a:t>
            </a:r>
            <a:r>
              <a:rPr lang="sv-FI" dirty="0" smtClean="0"/>
              <a:t> </a:t>
            </a:r>
            <a:r>
              <a:rPr lang="sv-FI" dirty="0" err="1" smtClean="0"/>
              <a:t>will</a:t>
            </a:r>
            <a:r>
              <a:rPr lang="sv-FI" dirty="0" smtClean="0"/>
              <a:t> </a:t>
            </a:r>
            <a:r>
              <a:rPr lang="sv-FI" dirty="0" err="1" smtClean="0"/>
              <a:t>meet</a:t>
            </a:r>
            <a:r>
              <a:rPr lang="sv-FI" dirty="0" smtClean="0"/>
              <a:t> and in </a:t>
            </a:r>
            <a:r>
              <a:rPr lang="sv-FI" dirty="0" err="1" smtClean="0"/>
              <a:t>some</a:t>
            </a:r>
            <a:r>
              <a:rPr lang="sv-FI" dirty="0" smtClean="0"/>
              <a:t> </a:t>
            </a:r>
            <a:r>
              <a:rPr lang="sv-FI" dirty="0" err="1" smtClean="0"/>
              <a:t>places</a:t>
            </a:r>
            <a:r>
              <a:rPr lang="sv-FI" dirty="0" smtClean="0"/>
              <a:t> </a:t>
            </a:r>
            <a:r>
              <a:rPr lang="sv-FI" dirty="0" err="1" smtClean="0"/>
              <a:t>enhance</a:t>
            </a:r>
            <a:r>
              <a:rPr lang="sv-FI" dirty="0" smtClean="0"/>
              <a:t> or </a:t>
            </a:r>
            <a:r>
              <a:rPr lang="sv-FI" dirty="0" err="1" smtClean="0"/>
              <a:t>cancel</a:t>
            </a:r>
            <a:r>
              <a:rPr lang="sv-FI" dirty="0" smtClean="0"/>
              <a:t> </a:t>
            </a:r>
            <a:r>
              <a:rPr lang="sv-FI" dirty="0" err="1" smtClean="0"/>
              <a:t>each</a:t>
            </a:r>
            <a:r>
              <a:rPr lang="sv-FI" dirty="0" smtClean="0"/>
              <a:t> </a:t>
            </a:r>
            <a:r>
              <a:rPr lang="sv-FI" dirty="0" err="1" smtClean="0"/>
              <a:t>other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66011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rapezoid 74"/>
          <p:cNvSpPr/>
          <p:nvPr/>
        </p:nvSpPr>
        <p:spPr>
          <a:xfrm rot="16200000">
            <a:off x="1730085" y="-104586"/>
            <a:ext cx="5553293" cy="7052558"/>
          </a:xfrm>
          <a:prstGeom prst="trapezoid">
            <a:avLst>
              <a:gd name="adj" fmla="val 3689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7" name="Straight Connector 6"/>
          <p:cNvCxnSpPr/>
          <p:nvPr/>
        </p:nvCxnSpPr>
        <p:spPr>
          <a:xfrm>
            <a:off x="935596" y="2682815"/>
            <a:ext cx="0" cy="1597533"/>
          </a:xfrm>
          <a:prstGeom prst="line">
            <a:avLst/>
          </a:prstGeom>
          <a:ln w="95250" cap="rnd" cmpd="sng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1635" y="764240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Single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sp>
        <p:nvSpPr>
          <p:cNvPr id="14" name="Oval 13"/>
          <p:cNvSpPr/>
          <p:nvPr/>
        </p:nvSpPr>
        <p:spPr>
          <a:xfrm>
            <a:off x="7953569" y="597340"/>
            <a:ext cx="171057" cy="56309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grpSp>
        <p:nvGrpSpPr>
          <p:cNvPr id="22" name="Group 21"/>
          <p:cNvGrpSpPr/>
          <p:nvPr/>
        </p:nvGrpSpPr>
        <p:grpSpPr>
          <a:xfrm>
            <a:off x="7948991" y="796289"/>
            <a:ext cx="171057" cy="5369710"/>
            <a:chOff x="8558737" y="707577"/>
            <a:chExt cx="171057" cy="5369710"/>
          </a:xfrm>
        </p:grpSpPr>
        <p:sp>
          <p:nvSpPr>
            <p:cNvPr id="15" name="Oval 14"/>
            <p:cNvSpPr/>
            <p:nvPr/>
          </p:nvSpPr>
          <p:spPr>
            <a:xfrm>
              <a:off x="8558737" y="2234246"/>
              <a:ext cx="171057" cy="2299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6" name="Oval 15"/>
            <p:cNvSpPr/>
            <p:nvPr/>
          </p:nvSpPr>
          <p:spPr>
            <a:xfrm>
              <a:off x="8610954" y="1387455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7" name="Oval 16"/>
            <p:cNvSpPr/>
            <p:nvPr/>
          </p:nvSpPr>
          <p:spPr>
            <a:xfrm>
              <a:off x="8603088" y="4792013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8" name="Oval 17"/>
            <p:cNvSpPr/>
            <p:nvPr/>
          </p:nvSpPr>
          <p:spPr>
            <a:xfrm>
              <a:off x="8610953" y="707577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9" name="Oval 18"/>
            <p:cNvSpPr/>
            <p:nvPr/>
          </p:nvSpPr>
          <p:spPr>
            <a:xfrm>
              <a:off x="8618060" y="5707955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 smtClean="0"/>
              <a:t>b</a:t>
            </a:r>
            <a:endParaRPr lang="sv-FI" sz="1400" dirty="0"/>
          </a:p>
        </p:txBody>
      </p:sp>
    </p:spTree>
    <p:extLst>
      <p:ext uri="{BB962C8B-B14F-4D97-AF65-F5344CB8AC3E}">
        <p14:creationId xmlns:p14="http://schemas.microsoft.com/office/powerpoint/2010/main" val="210785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  <p:bldP spid="14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7" name="Straight Connector 6"/>
          <p:cNvCxnSpPr/>
          <p:nvPr/>
        </p:nvCxnSpPr>
        <p:spPr>
          <a:xfrm>
            <a:off x="935596" y="2682815"/>
            <a:ext cx="0" cy="1597533"/>
          </a:xfrm>
          <a:prstGeom prst="line">
            <a:avLst/>
          </a:prstGeom>
          <a:ln w="95250" cap="rnd" cmpd="sng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1635" y="764240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Single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7980795" y="796289"/>
            <a:ext cx="171057" cy="5369710"/>
            <a:chOff x="8558737" y="707577"/>
            <a:chExt cx="171057" cy="5369710"/>
          </a:xfrm>
        </p:grpSpPr>
        <p:sp>
          <p:nvSpPr>
            <p:cNvPr id="15" name="Oval 14"/>
            <p:cNvSpPr/>
            <p:nvPr/>
          </p:nvSpPr>
          <p:spPr>
            <a:xfrm>
              <a:off x="8558737" y="2234246"/>
              <a:ext cx="171057" cy="2299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6" name="Oval 15"/>
            <p:cNvSpPr/>
            <p:nvPr/>
          </p:nvSpPr>
          <p:spPr>
            <a:xfrm>
              <a:off x="8610954" y="1387455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7" name="Oval 16"/>
            <p:cNvSpPr/>
            <p:nvPr/>
          </p:nvSpPr>
          <p:spPr>
            <a:xfrm>
              <a:off x="8603088" y="4792013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8" name="Oval 17"/>
            <p:cNvSpPr/>
            <p:nvPr/>
          </p:nvSpPr>
          <p:spPr>
            <a:xfrm>
              <a:off x="8610953" y="707577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9" name="Oval 18"/>
            <p:cNvSpPr/>
            <p:nvPr/>
          </p:nvSpPr>
          <p:spPr>
            <a:xfrm>
              <a:off x="8618060" y="5707955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935595" y="2096219"/>
            <a:ext cx="7138594" cy="1332886"/>
            <a:chOff x="935595" y="2096219"/>
            <a:chExt cx="7138594" cy="1332886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935595" y="2096219"/>
              <a:ext cx="7138594" cy="58659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935595" y="2096219"/>
              <a:ext cx="7130728" cy="133288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935595" y="2682815"/>
              <a:ext cx="185417" cy="70100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Arrow Connector 37"/>
          <p:cNvCxnSpPr/>
          <p:nvPr/>
        </p:nvCxnSpPr>
        <p:spPr>
          <a:xfrm flipV="1">
            <a:off x="938919" y="3441933"/>
            <a:ext cx="226576" cy="59985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325162" y="1642865"/>
            <a:ext cx="25795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900" dirty="0" smtClean="0"/>
              <a:t>One </a:t>
            </a:r>
            <a:r>
              <a:rPr lang="sv-FI" sz="900" dirty="0" err="1" smtClean="0"/>
              <a:t>half</a:t>
            </a:r>
            <a:r>
              <a:rPr lang="sv-FI" sz="900" dirty="0" smtClean="0"/>
              <a:t> </a:t>
            </a:r>
            <a:r>
              <a:rPr lang="sv-FI" sz="900" dirty="0" err="1" smtClean="0"/>
              <a:t>wavelength</a:t>
            </a:r>
            <a:r>
              <a:rPr lang="sv-FI" sz="900" dirty="0" smtClean="0"/>
              <a:t> gives </a:t>
            </a:r>
            <a:r>
              <a:rPr lang="sv-FI" sz="900" dirty="0" err="1" smtClean="0"/>
              <a:t>destructive</a:t>
            </a:r>
            <a:r>
              <a:rPr lang="sv-FI" sz="900" dirty="0" smtClean="0"/>
              <a:t> </a:t>
            </a:r>
            <a:r>
              <a:rPr lang="sv-FI" sz="900" dirty="0" err="1" smtClean="0"/>
              <a:t>interference</a:t>
            </a:r>
            <a:endParaRPr lang="sv-FI" sz="900" dirty="0"/>
          </a:p>
        </p:txBody>
      </p:sp>
      <p:cxnSp>
        <p:nvCxnSpPr>
          <p:cNvPr id="48" name="Straight Arrow Connector 47"/>
          <p:cNvCxnSpPr>
            <a:stCxn id="46" idx="2"/>
          </p:cNvCxnSpPr>
          <p:nvPr/>
        </p:nvCxnSpPr>
        <p:spPr>
          <a:xfrm flipH="1">
            <a:off x="1052207" y="1873697"/>
            <a:ext cx="1562731" cy="1568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 smtClean="0"/>
              <a:t>b</a:t>
            </a:r>
            <a:endParaRPr lang="sv-FI" sz="1400" dirty="0"/>
          </a:p>
        </p:txBody>
      </p:sp>
      <p:sp>
        <p:nvSpPr>
          <p:cNvPr id="73" name="Arc 72"/>
          <p:cNvSpPr/>
          <p:nvPr/>
        </p:nvSpPr>
        <p:spPr>
          <a:xfrm rot="792861">
            <a:off x="1922838" y="3201115"/>
            <a:ext cx="349783" cy="456065"/>
          </a:xfrm>
          <a:prstGeom prst="arc">
            <a:avLst>
              <a:gd name="adj1" fmla="val 16588761"/>
              <a:gd name="adj2" fmla="val 2101000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74" name="TextBox 73"/>
          <p:cNvSpPr txBox="1"/>
          <p:nvPr/>
        </p:nvSpPr>
        <p:spPr>
          <a:xfrm>
            <a:off x="2190465" y="3132021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θ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09752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7" name="Straight Connector 6"/>
          <p:cNvCxnSpPr/>
          <p:nvPr/>
        </p:nvCxnSpPr>
        <p:spPr>
          <a:xfrm>
            <a:off x="935596" y="2682815"/>
            <a:ext cx="0" cy="1597533"/>
          </a:xfrm>
          <a:prstGeom prst="line">
            <a:avLst/>
          </a:prstGeom>
          <a:ln w="95250" cap="rnd" cmpd="sng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1635" y="764240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Single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7980795" y="796289"/>
            <a:ext cx="171057" cy="5369710"/>
            <a:chOff x="8558737" y="707577"/>
            <a:chExt cx="171057" cy="5369710"/>
          </a:xfrm>
        </p:grpSpPr>
        <p:sp>
          <p:nvSpPr>
            <p:cNvPr id="15" name="Oval 14"/>
            <p:cNvSpPr/>
            <p:nvPr/>
          </p:nvSpPr>
          <p:spPr>
            <a:xfrm>
              <a:off x="8558737" y="2234246"/>
              <a:ext cx="171057" cy="2299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6" name="Oval 15"/>
            <p:cNvSpPr/>
            <p:nvPr/>
          </p:nvSpPr>
          <p:spPr>
            <a:xfrm>
              <a:off x="8610954" y="1387455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7" name="Oval 16"/>
            <p:cNvSpPr/>
            <p:nvPr/>
          </p:nvSpPr>
          <p:spPr>
            <a:xfrm>
              <a:off x="8603088" y="4792013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8" name="Oval 17"/>
            <p:cNvSpPr/>
            <p:nvPr/>
          </p:nvSpPr>
          <p:spPr>
            <a:xfrm>
              <a:off x="8610953" y="707577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9" name="Oval 18"/>
            <p:cNvSpPr/>
            <p:nvPr/>
          </p:nvSpPr>
          <p:spPr>
            <a:xfrm>
              <a:off x="8618060" y="5707955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935595" y="2096219"/>
            <a:ext cx="7138594" cy="1332886"/>
            <a:chOff x="935595" y="2096219"/>
            <a:chExt cx="7138594" cy="1332886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935595" y="2096219"/>
              <a:ext cx="7138594" cy="58659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935595" y="2096219"/>
              <a:ext cx="7130728" cy="133288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935595" y="2682815"/>
              <a:ext cx="185417" cy="70100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Arrow Connector 37"/>
          <p:cNvCxnSpPr/>
          <p:nvPr/>
        </p:nvCxnSpPr>
        <p:spPr>
          <a:xfrm flipV="1">
            <a:off x="938919" y="3441933"/>
            <a:ext cx="226576" cy="59985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325162" y="1642865"/>
            <a:ext cx="25795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900" dirty="0" smtClean="0"/>
              <a:t>One </a:t>
            </a:r>
            <a:r>
              <a:rPr lang="sv-FI" sz="900" dirty="0" err="1" smtClean="0"/>
              <a:t>half</a:t>
            </a:r>
            <a:r>
              <a:rPr lang="sv-FI" sz="900" dirty="0" smtClean="0"/>
              <a:t> </a:t>
            </a:r>
            <a:r>
              <a:rPr lang="sv-FI" sz="900" dirty="0" err="1" smtClean="0"/>
              <a:t>wavelength</a:t>
            </a:r>
            <a:r>
              <a:rPr lang="sv-FI" sz="900" dirty="0" smtClean="0"/>
              <a:t> gives </a:t>
            </a:r>
            <a:r>
              <a:rPr lang="sv-FI" sz="900" dirty="0" err="1" smtClean="0"/>
              <a:t>destructive</a:t>
            </a:r>
            <a:r>
              <a:rPr lang="sv-FI" sz="900" dirty="0" smtClean="0"/>
              <a:t> </a:t>
            </a:r>
            <a:r>
              <a:rPr lang="sv-FI" sz="900" dirty="0" err="1" smtClean="0"/>
              <a:t>interference</a:t>
            </a:r>
            <a:endParaRPr lang="sv-FI" sz="900" dirty="0"/>
          </a:p>
        </p:txBody>
      </p:sp>
      <p:cxnSp>
        <p:nvCxnSpPr>
          <p:cNvPr id="48" name="Straight Arrow Connector 47"/>
          <p:cNvCxnSpPr>
            <a:stCxn id="46" idx="2"/>
          </p:cNvCxnSpPr>
          <p:nvPr/>
        </p:nvCxnSpPr>
        <p:spPr>
          <a:xfrm flipH="1">
            <a:off x="1052207" y="1873697"/>
            <a:ext cx="1562731" cy="1568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944691" y="2156346"/>
            <a:ext cx="7127977" cy="1472927"/>
            <a:chOff x="935595" y="1956178"/>
            <a:chExt cx="7127977" cy="1472927"/>
          </a:xfrm>
        </p:grpSpPr>
        <p:cxnSp>
          <p:nvCxnSpPr>
            <p:cNvPr id="51" name="Straight Connector 50"/>
            <p:cNvCxnSpPr/>
            <p:nvPr/>
          </p:nvCxnSpPr>
          <p:spPr>
            <a:xfrm flipV="1">
              <a:off x="935595" y="1956178"/>
              <a:ext cx="7095427" cy="72663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935595" y="1956178"/>
              <a:ext cx="7127977" cy="147292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935595" y="2682815"/>
              <a:ext cx="185417" cy="70100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937867" y="2234246"/>
            <a:ext cx="7141908" cy="1592923"/>
            <a:chOff x="935595" y="1849830"/>
            <a:chExt cx="7141908" cy="1592923"/>
          </a:xfrm>
        </p:grpSpPr>
        <p:cxnSp>
          <p:nvCxnSpPr>
            <p:cNvPr id="57" name="Straight Connector 56"/>
            <p:cNvCxnSpPr/>
            <p:nvPr/>
          </p:nvCxnSpPr>
          <p:spPr>
            <a:xfrm flipV="1">
              <a:off x="935595" y="1849830"/>
              <a:ext cx="7141908" cy="83298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935595" y="1863478"/>
              <a:ext cx="7128457" cy="15792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935595" y="2682815"/>
              <a:ext cx="185417" cy="70100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 smtClean="0"/>
              <a:t>b</a:t>
            </a:r>
            <a:endParaRPr lang="sv-FI" sz="1400" dirty="0"/>
          </a:p>
        </p:txBody>
      </p:sp>
      <p:grpSp>
        <p:nvGrpSpPr>
          <p:cNvPr id="2" name="Group 1"/>
          <p:cNvGrpSpPr/>
          <p:nvPr/>
        </p:nvGrpSpPr>
        <p:grpSpPr>
          <a:xfrm>
            <a:off x="8238647" y="2055530"/>
            <a:ext cx="279244" cy="307777"/>
            <a:chOff x="8238647" y="2055530"/>
            <a:chExt cx="279244" cy="307777"/>
          </a:xfrm>
        </p:grpSpPr>
        <p:cxnSp>
          <p:nvCxnSpPr>
            <p:cNvPr id="65" name="Straight Arrow Connector 64"/>
            <p:cNvCxnSpPr/>
            <p:nvPr/>
          </p:nvCxnSpPr>
          <p:spPr>
            <a:xfrm flipV="1">
              <a:off x="8248692" y="2073164"/>
              <a:ext cx="0" cy="25661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238647" y="2055530"/>
              <a:ext cx="2792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FI" sz="1400" dirty="0" smtClean="0"/>
                <a:t>b</a:t>
              </a:r>
              <a:endParaRPr lang="sv-FI" sz="1400" dirty="0"/>
            </a:p>
          </p:txBody>
        </p:sp>
      </p:grpSp>
      <p:sp>
        <p:nvSpPr>
          <p:cNvPr id="73" name="Arc 72"/>
          <p:cNvSpPr/>
          <p:nvPr/>
        </p:nvSpPr>
        <p:spPr>
          <a:xfrm rot="792861">
            <a:off x="1922838" y="3201115"/>
            <a:ext cx="349783" cy="456065"/>
          </a:xfrm>
          <a:prstGeom prst="arc">
            <a:avLst>
              <a:gd name="adj1" fmla="val 16588761"/>
              <a:gd name="adj2" fmla="val 2101000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74" name="TextBox 73"/>
          <p:cNvSpPr txBox="1"/>
          <p:nvPr/>
        </p:nvSpPr>
        <p:spPr>
          <a:xfrm>
            <a:off x="2190465" y="3132021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θ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61334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7" name="Straight Connector 6"/>
          <p:cNvCxnSpPr/>
          <p:nvPr/>
        </p:nvCxnSpPr>
        <p:spPr>
          <a:xfrm>
            <a:off x="935596" y="2682815"/>
            <a:ext cx="0" cy="1597533"/>
          </a:xfrm>
          <a:prstGeom prst="line">
            <a:avLst/>
          </a:prstGeom>
          <a:ln w="95250" cap="rnd" cmpd="sng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1635" y="764240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Single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7980795" y="796289"/>
            <a:ext cx="171057" cy="5369710"/>
            <a:chOff x="8558737" y="707577"/>
            <a:chExt cx="171057" cy="5369710"/>
          </a:xfrm>
        </p:grpSpPr>
        <p:sp>
          <p:nvSpPr>
            <p:cNvPr id="15" name="Oval 14"/>
            <p:cNvSpPr/>
            <p:nvPr/>
          </p:nvSpPr>
          <p:spPr>
            <a:xfrm>
              <a:off x="8558737" y="2234246"/>
              <a:ext cx="171057" cy="2299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6" name="Oval 15"/>
            <p:cNvSpPr/>
            <p:nvPr/>
          </p:nvSpPr>
          <p:spPr>
            <a:xfrm>
              <a:off x="8610954" y="1387455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7" name="Oval 16"/>
            <p:cNvSpPr/>
            <p:nvPr/>
          </p:nvSpPr>
          <p:spPr>
            <a:xfrm>
              <a:off x="8603088" y="4792013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8" name="Oval 17"/>
            <p:cNvSpPr/>
            <p:nvPr/>
          </p:nvSpPr>
          <p:spPr>
            <a:xfrm>
              <a:off x="8610953" y="707577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9" name="Oval 18"/>
            <p:cNvSpPr/>
            <p:nvPr/>
          </p:nvSpPr>
          <p:spPr>
            <a:xfrm>
              <a:off x="8618060" y="5707955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935595" y="2096219"/>
            <a:ext cx="7138594" cy="1332886"/>
            <a:chOff x="935595" y="2096219"/>
            <a:chExt cx="7138594" cy="1332886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935595" y="2096219"/>
              <a:ext cx="7138594" cy="58659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935595" y="2096219"/>
              <a:ext cx="7130728" cy="133288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935595" y="2682815"/>
              <a:ext cx="185417" cy="70100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Arrow Connector 37"/>
          <p:cNvCxnSpPr/>
          <p:nvPr/>
        </p:nvCxnSpPr>
        <p:spPr>
          <a:xfrm flipV="1">
            <a:off x="938919" y="3441933"/>
            <a:ext cx="226576" cy="59985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325162" y="1642865"/>
            <a:ext cx="25795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900" dirty="0" smtClean="0"/>
              <a:t>One </a:t>
            </a:r>
            <a:r>
              <a:rPr lang="sv-FI" sz="900" dirty="0" err="1" smtClean="0"/>
              <a:t>half</a:t>
            </a:r>
            <a:r>
              <a:rPr lang="sv-FI" sz="900" dirty="0" smtClean="0"/>
              <a:t> </a:t>
            </a:r>
            <a:r>
              <a:rPr lang="sv-FI" sz="900" dirty="0" err="1" smtClean="0"/>
              <a:t>wavelength</a:t>
            </a:r>
            <a:r>
              <a:rPr lang="sv-FI" sz="900" dirty="0" smtClean="0"/>
              <a:t> gives </a:t>
            </a:r>
            <a:r>
              <a:rPr lang="sv-FI" sz="900" dirty="0" err="1" smtClean="0"/>
              <a:t>destructive</a:t>
            </a:r>
            <a:r>
              <a:rPr lang="sv-FI" sz="900" dirty="0" smtClean="0"/>
              <a:t> </a:t>
            </a:r>
            <a:r>
              <a:rPr lang="sv-FI" sz="900" dirty="0" err="1" smtClean="0"/>
              <a:t>interference</a:t>
            </a:r>
            <a:endParaRPr lang="sv-FI" sz="900" dirty="0"/>
          </a:p>
        </p:txBody>
      </p:sp>
      <p:cxnSp>
        <p:nvCxnSpPr>
          <p:cNvPr id="48" name="Straight Arrow Connector 47"/>
          <p:cNvCxnSpPr>
            <a:stCxn id="46" idx="2"/>
          </p:cNvCxnSpPr>
          <p:nvPr/>
        </p:nvCxnSpPr>
        <p:spPr>
          <a:xfrm flipH="1">
            <a:off x="1052207" y="1873697"/>
            <a:ext cx="1562731" cy="1568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 smtClean="0"/>
              <a:t>b</a:t>
            </a:r>
            <a:endParaRPr lang="sv-FI" sz="1400" dirty="0"/>
          </a:p>
        </p:txBody>
      </p:sp>
      <p:sp>
        <p:nvSpPr>
          <p:cNvPr id="73" name="Arc 72"/>
          <p:cNvSpPr/>
          <p:nvPr/>
        </p:nvSpPr>
        <p:spPr>
          <a:xfrm rot="792861">
            <a:off x="1922838" y="3201115"/>
            <a:ext cx="349783" cy="456065"/>
          </a:xfrm>
          <a:prstGeom prst="arc">
            <a:avLst>
              <a:gd name="adj1" fmla="val 16588761"/>
              <a:gd name="adj2" fmla="val 2101000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74" name="TextBox 73"/>
          <p:cNvSpPr txBox="1"/>
          <p:nvPr/>
        </p:nvSpPr>
        <p:spPr>
          <a:xfrm>
            <a:off x="2190465" y="3132021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θ</a:t>
            </a:r>
            <a:endParaRPr lang="sv-FI" dirty="0"/>
          </a:p>
        </p:txBody>
      </p:sp>
      <p:sp>
        <p:nvSpPr>
          <p:cNvPr id="2" name="Isosceles Triangle 1"/>
          <p:cNvSpPr/>
          <p:nvPr/>
        </p:nvSpPr>
        <p:spPr>
          <a:xfrm rot="20823018" flipH="1">
            <a:off x="863125" y="2735338"/>
            <a:ext cx="172503" cy="684463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586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4504E-6 L 0.21476 0.293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29" y="146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1387414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5" name="Rectangle 4"/>
          <p:cNvSpPr/>
          <p:nvPr/>
        </p:nvSpPr>
        <p:spPr>
          <a:xfrm>
            <a:off x="755576" y="4271722"/>
            <a:ext cx="3600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cxnSp>
        <p:nvCxnSpPr>
          <p:cNvPr id="7" name="Straight Connector 6"/>
          <p:cNvCxnSpPr/>
          <p:nvPr/>
        </p:nvCxnSpPr>
        <p:spPr>
          <a:xfrm>
            <a:off x="935596" y="2682815"/>
            <a:ext cx="0" cy="1597533"/>
          </a:xfrm>
          <a:prstGeom prst="line">
            <a:avLst/>
          </a:prstGeom>
          <a:ln w="95250" cap="rnd" cmpd="sng">
            <a:solidFill>
              <a:srgbClr val="00B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972964" y="707577"/>
            <a:ext cx="22860" cy="544305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1635" y="764240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err="1" smtClean="0"/>
              <a:t>Single</a:t>
            </a:r>
            <a:r>
              <a:rPr lang="sv-FI" dirty="0" smtClean="0"/>
              <a:t> slit</a:t>
            </a:r>
            <a:endParaRPr lang="sv-FI" dirty="0"/>
          </a:p>
        </p:txBody>
      </p:sp>
      <p:sp>
        <p:nvSpPr>
          <p:cNvPr id="13" name="TextBox 12"/>
          <p:cNvSpPr txBox="1"/>
          <p:nvPr/>
        </p:nvSpPr>
        <p:spPr>
          <a:xfrm>
            <a:off x="7522963" y="228009"/>
            <a:ext cx="81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dirty="0" smtClean="0"/>
              <a:t>Screen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7980795" y="796289"/>
            <a:ext cx="171057" cy="5369710"/>
            <a:chOff x="8558737" y="707577"/>
            <a:chExt cx="171057" cy="5369710"/>
          </a:xfrm>
        </p:grpSpPr>
        <p:sp>
          <p:nvSpPr>
            <p:cNvPr id="15" name="Oval 14"/>
            <p:cNvSpPr/>
            <p:nvPr/>
          </p:nvSpPr>
          <p:spPr>
            <a:xfrm>
              <a:off x="8558737" y="2234246"/>
              <a:ext cx="171057" cy="229914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6" name="Oval 15"/>
            <p:cNvSpPr/>
            <p:nvPr/>
          </p:nvSpPr>
          <p:spPr>
            <a:xfrm>
              <a:off x="8610954" y="1387455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7" name="Oval 16"/>
            <p:cNvSpPr/>
            <p:nvPr/>
          </p:nvSpPr>
          <p:spPr>
            <a:xfrm>
              <a:off x="8603088" y="4792013"/>
              <a:ext cx="82354" cy="59017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8" name="Oval 17"/>
            <p:cNvSpPr/>
            <p:nvPr/>
          </p:nvSpPr>
          <p:spPr>
            <a:xfrm>
              <a:off x="8610953" y="707577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  <p:sp>
          <p:nvSpPr>
            <p:cNvPr id="19" name="Oval 18"/>
            <p:cNvSpPr/>
            <p:nvPr/>
          </p:nvSpPr>
          <p:spPr>
            <a:xfrm>
              <a:off x="8618060" y="5707955"/>
              <a:ext cx="79315" cy="36933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FI"/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232913" y="3441933"/>
            <a:ext cx="776291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935595" y="2096219"/>
            <a:ext cx="7138594" cy="1332886"/>
            <a:chOff x="935595" y="2096219"/>
            <a:chExt cx="7138594" cy="1332886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935595" y="2096219"/>
              <a:ext cx="7138594" cy="58659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935595" y="2096219"/>
              <a:ext cx="7130728" cy="133288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935595" y="2682815"/>
              <a:ext cx="185417" cy="701002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Arrow Connector 37"/>
          <p:cNvCxnSpPr/>
          <p:nvPr/>
        </p:nvCxnSpPr>
        <p:spPr>
          <a:xfrm flipV="1">
            <a:off x="938919" y="3441933"/>
            <a:ext cx="226576" cy="59985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325162" y="1642865"/>
            <a:ext cx="25795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900" dirty="0" smtClean="0"/>
              <a:t>One </a:t>
            </a:r>
            <a:r>
              <a:rPr lang="sv-FI" sz="900" dirty="0" err="1" smtClean="0"/>
              <a:t>half</a:t>
            </a:r>
            <a:r>
              <a:rPr lang="sv-FI" sz="900" dirty="0" smtClean="0"/>
              <a:t> </a:t>
            </a:r>
            <a:r>
              <a:rPr lang="sv-FI" sz="900" dirty="0" err="1" smtClean="0"/>
              <a:t>wavelength</a:t>
            </a:r>
            <a:r>
              <a:rPr lang="sv-FI" sz="900" dirty="0" smtClean="0"/>
              <a:t> gives </a:t>
            </a:r>
            <a:r>
              <a:rPr lang="sv-FI" sz="900" dirty="0" err="1" smtClean="0"/>
              <a:t>destructive</a:t>
            </a:r>
            <a:r>
              <a:rPr lang="sv-FI" sz="900" dirty="0" smtClean="0"/>
              <a:t> </a:t>
            </a:r>
            <a:r>
              <a:rPr lang="sv-FI" sz="900" dirty="0" err="1" smtClean="0"/>
              <a:t>interference</a:t>
            </a:r>
            <a:endParaRPr lang="sv-FI" sz="900" dirty="0"/>
          </a:p>
        </p:txBody>
      </p:sp>
      <p:cxnSp>
        <p:nvCxnSpPr>
          <p:cNvPr id="48" name="Straight Arrow Connector 47"/>
          <p:cNvCxnSpPr>
            <a:stCxn id="46" idx="2"/>
          </p:cNvCxnSpPr>
          <p:nvPr/>
        </p:nvCxnSpPr>
        <p:spPr>
          <a:xfrm flipH="1">
            <a:off x="1052207" y="1873697"/>
            <a:ext cx="1562731" cy="1568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04967" y="2611550"/>
            <a:ext cx="13648" cy="1660172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62684" y="2673950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FI" sz="1400" dirty="0" smtClean="0"/>
              <a:t>b</a:t>
            </a:r>
            <a:endParaRPr lang="sv-FI" sz="1400" dirty="0"/>
          </a:p>
        </p:txBody>
      </p:sp>
      <p:sp>
        <p:nvSpPr>
          <p:cNvPr id="73" name="Arc 72"/>
          <p:cNvSpPr/>
          <p:nvPr/>
        </p:nvSpPr>
        <p:spPr>
          <a:xfrm rot="792861">
            <a:off x="1922838" y="3201115"/>
            <a:ext cx="349783" cy="456065"/>
          </a:xfrm>
          <a:prstGeom prst="arc">
            <a:avLst>
              <a:gd name="adj1" fmla="val 16588761"/>
              <a:gd name="adj2" fmla="val 2101000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74" name="TextBox 73"/>
          <p:cNvSpPr txBox="1"/>
          <p:nvPr/>
        </p:nvSpPr>
        <p:spPr>
          <a:xfrm>
            <a:off x="2190465" y="3132021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θ</a:t>
            </a:r>
            <a:endParaRPr lang="sv-FI" dirty="0"/>
          </a:p>
        </p:txBody>
      </p:sp>
      <p:sp>
        <p:nvSpPr>
          <p:cNvPr id="2" name="Isosceles Triangle 1"/>
          <p:cNvSpPr>
            <a:spLocks noChangeAspect="1"/>
          </p:cNvSpPr>
          <p:nvPr/>
        </p:nvSpPr>
        <p:spPr>
          <a:xfrm rot="20823018" flipH="1">
            <a:off x="2393050" y="3733620"/>
            <a:ext cx="690012" cy="2737852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31" name="TextBox 30"/>
          <p:cNvSpPr txBox="1"/>
          <p:nvPr/>
        </p:nvSpPr>
        <p:spPr>
          <a:xfrm>
            <a:off x="2744344" y="4622101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θ</a:t>
            </a:r>
            <a:endParaRPr lang="sv-FI" dirty="0"/>
          </a:p>
        </p:txBody>
      </p:sp>
      <p:sp>
        <p:nvSpPr>
          <p:cNvPr id="32" name="Arc 31"/>
          <p:cNvSpPr/>
          <p:nvPr/>
        </p:nvSpPr>
        <p:spPr>
          <a:xfrm rot="7094641">
            <a:off x="2634580" y="4232547"/>
            <a:ext cx="349783" cy="456065"/>
          </a:xfrm>
          <a:prstGeom prst="arc">
            <a:avLst>
              <a:gd name="adj1" fmla="val 16588761"/>
              <a:gd name="adj2" fmla="val 2101000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grpSp>
        <p:nvGrpSpPr>
          <p:cNvPr id="23" name="Group 22"/>
          <p:cNvGrpSpPr/>
          <p:nvPr/>
        </p:nvGrpSpPr>
        <p:grpSpPr>
          <a:xfrm>
            <a:off x="2333103" y="3691121"/>
            <a:ext cx="439544" cy="2822850"/>
            <a:chOff x="2333103" y="3691121"/>
            <a:chExt cx="439544" cy="2822850"/>
          </a:xfrm>
        </p:grpSpPr>
        <p:cxnSp>
          <p:nvCxnSpPr>
            <p:cNvPr id="33" name="Straight Arrow Connector 32"/>
            <p:cNvCxnSpPr/>
            <p:nvPr/>
          </p:nvCxnSpPr>
          <p:spPr>
            <a:xfrm flipH="1">
              <a:off x="2375386" y="3691121"/>
              <a:ext cx="13648" cy="282285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2333103" y="3753521"/>
              <a:ext cx="4395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FI" sz="1400" dirty="0" smtClean="0"/>
                <a:t>b/2</a:t>
              </a:r>
              <a:endParaRPr lang="sv-FI" sz="14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738056" y="6513972"/>
            <a:ext cx="643003" cy="382049"/>
            <a:chOff x="2738056" y="6513972"/>
            <a:chExt cx="643003" cy="38204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2738056" y="6513972"/>
              <a:ext cx="643003" cy="14127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2952736" y="6588244"/>
              <a:ext cx="4283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FI" sz="1400" dirty="0" smtClean="0"/>
                <a:t>λ/2</a:t>
              </a:r>
              <a:endParaRPr lang="sv-FI" sz="1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04714" y="3948556"/>
                <a:ext cx="3750579" cy="2797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FI" b="0" dirty="0" smtClean="0">
                    <a:latin typeface="Cambria Math"/>
                  </a:rPr>
                  <a:t>Single slit </a:t>
                </a:r>
                <a:r>
                  <a:rPr lang="sv-FI" b="0" dirty="0" err="1" smtClean="0">
                    <a:latin typeface="Cambria Math"/>
                  </a:rPr>
                  <a:t>diffraction</a:t>
                </a:r>
                <a:r>
                  <a:rPr lang="sv-FI" b="0" dirty="0" smtClean="0">
                    <a:latin typeface="Cambria Math"/>
                  </a:rPr>
                  <a:t> </a:t>
                </a:r>
                <a:r>
                  <a:rPr lang="sv-FI" b="1" dirty="0" smtClean="0">
                    <a:latin typeface="Cambria Math"/>
                  </a:rPr>
                  <a:t>first</a:t>
                </a:r>
                <a:r>
                  <a:rPr lang="sv-FI" b="0" dirty="0" smtClean="0">
                    <a:latin typeface="Cambria Math"/>
                  </a:rPr>
                  <a:t> </a:t>
                </a:r>
                <a:r>
                  <a:rPr lang="sv-FI" b="0" i="1" u="sng" dirty="0" smtClean="0">
                    <a:latin typeface="Cambria Math"/>
                  </a:rPr>
                  <a:t>minimum</a:t>
                </a:r>
                <a:r>
                  <a:rPr lang="sv-FI" b="0" dirty="0" smtClean="0">
                    <a:latin typeface="Cambria Math"/>
                  </a:rPr>
                  <a:t>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sv-FI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𝜆</m:t>
                            </m:r>
                          </m:num>
                          <m:den>
                            <m:r>
                              <a:rPr lang="sv-FI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sv-FI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v-FI" dirty="0" smtClean="0"/>
                  <a:t>		or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𝑏</m:t>
                    </m:r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e>
                    </m:func>
                    <m:r>
                      <a:rPr lang="sv-FI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sv-FI" dirty="0" smtClean="0"/>
                  <a:t> </a:t>
                </a:r>
              </a:p>
              <a:p>
                <a:endParaRPr lang="sv-FI" dirty="0"/>
              </a:p>
              <a:p>
                <a:r>
                  <a:rPr lang="sv-FI" dirty="0" err="1" smtClean="0"/>
                  <a:t>Since</a:t>
                </a:r>
                <a:r>
                  <a:rPr lang="sv-FI" dirty="0" smtClean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v-FI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≈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≈</m:t>
                        </m:r>
                      </m:e>
                    </m:func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𝐷</m:t>
                        </m:r>
                      </m:den>
                    </m:f>
                  </m:oMath>
                </a14:m>
                <a:r>
                  <a:rPr lang="sv-FI" dirty="0" smtClean="0"/>
                  <a:t> </a:t>
                </a:r>
                <a:r>
                  <a:rPr lang="sv-FI" dirty="0" err="1" smtClean="0"/>
                  <a:t>we</a:t>
                </a:r>
                <a:r>
                  <a:rPr lang="sv-FI" dirty="0" smtClean="0"/>
                  <a:t> get</a:t>
                </a:r>
              </a:p>
              <a:p>
                <a14:m>
                  <m:oMath xmlns:m="http://schemas.openxmlformats.org/officeDocument/2006/math">
                    <m:r>
                      <a:rPr lang="sv-FI" b="0" i="1" smtClean="0">
                        <a:latin typeface="Cambria Math"/>
                      </a:rPr>
                      <m:t>𝑏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sv-FI" b="0" i="1" smtClean="0">
                        <a:latin typeface="Cambria Math"/>
                      </a:rPr>
                      <m:t>=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𝜆</m:t>
                    </m:r>
                  </m:oMath>
                </a14:m>
                <a:r>
                  <a:rPr lang="sv-FI" dirty="0" smtClean="0"/>
                  <a:t>			or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r>
                      <a:rPr lang="sv-FI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sv-F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sv-FI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sv-FI" dirty="0" smtClean="0"/>
                  <a:t> (as in the </a:t>
                </a:r>
                <a:r>
                  <a:rPr lang="sv-FI" dirty="0" err="1" smtClean="0"/>
                  <a:t>booklet</a:t>
                </a:r>
                <a:r>
                  <a:rPr lang="sv-FI" dirty="0" smtClean="0"/>
                  <a:t>)	or</a:t>
                </a:r>
                <a:br>
                  <a:rPr lang="sv-FI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𝐷</m:t>
                        </m:r>
                      </m:den>
                    </m:f>
                    <m:r>
                      <a:rPr lang="sv-F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v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v-FI" i="1">
                            <a:latin typeface="Cambria Math"/>
                            <a:ea typeface="Cambria Math"/>
                          </a:rPr>
                          <m:t>𝜆</m:t>
                        </m:r>
                      </m:num>
                      <m:den>
                        <m:r>
                          <a:rPr lang="sv-FI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sv-FI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sv-FI" dirty="0" smtClean="0"/>
                  <a:t> </a:t>
                </a:r>
                <a:endParaRPr lang="sv-FI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4714" y="3948556"/>
                <a:ext cx="3750579" cy="2797176"/>
              </a:xfrm>
              <a:prstGeom prst="rect">
                <a:avLst/>
              </a:prstGeom>
              <a:blipFill rotWithShape="1">
                <a:blip r:embed="rId2"/>
                <a:stretch>
                  <a:fillRect l="-1463" t="-1307" r="-650"/>
                </a:stretch>
              </a:blipFill>
            </p:spPr>
            <p:txBody>
              <a:bodyPr/>
              <a:lstStyle/>
              <a:p>
                <a:r>
                  <a:rPr lang="sv-F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/>
          <p:cNvGrpSpPr/>
          <p:nvPr/>
        </p:nvGrpSpPr>
        <p:grpSpPr>
          <a:xfrm>
            <a:off x="1028303" y="3562184"/>
            <a:ext cx="6903682" cy="327317"/>
            <a:chOff x="1028303" y="3562184"/>
            <a:chExt cx="6903682" cy="327317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1028303" y="3562184"/>
              <a:ext cx="6903682" cy="7952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3625470" y="3581724"/>
              <a:ext cx="2952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FI" sz="1400" dirty="0"/>
                <a:t>D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237644" y="2202511"/>
            <a:ext cx="266420" cy="1270019"/>
            <a:chOff x="8237644" y="2202511"/>
            <a:chExt cx="266420" cy="1270019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8254600" y="2202511"/>
              <a:ext cx="32419" cy="1270019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8237644" y="2657815"/>
              <a:ext cx="2664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FI" sz="1400" dirty="0" smtClean="0"/>
                <a:t>S</a:t>
              </a:r>
              <a:endParaRPr lang="sv-FI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5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528</Words>
  <Application>Microsoft Office PowerPoint</Application>
  <PresentationFormat>On-screen Show (4:3)</PresentationFormat>
  <Paragraphs>152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 Math</vt:lpstr>
      <vt:lpstr>Office Theme</vt:lpstr>
      <vt:lpstr>SHM</vt:lpstr>
      <vt:lpstr>PowerPoint Presentation</vt:lpstr>
      <vt:lpstr>PowerPoint Presentation</vt:lpstr>
      <vt:lpstr>Single slit diffraction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Double slit and multiple slits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Resolution</vt:lpstr>
      <vt:lpstr>Doppler effect</vt:lpstr>
      <vt:lpstr>PowerPoint Presentation</vt:lpstr>
      <vt:lpstr>PowerPoint Presentation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SHM</dc:title>
  <dc:creator>Markus Norrby</dc:creator>
  <cp:lastModifiedBy>Markus Norrby</cp:lastModifiedBy>
  <cp:revision>8</cp:revision>
  <dcterms:created xsi:type="dcterms:W3CDTF">2014-12-10T06:01:53Z</dcterms:created>
  <dcterms:modified xsi:type="dcterms:W3CDTF">2019-03-04T09:07:15Z</dcterms:modified>
</cp:coreProperties>
</file>