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80262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6640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40768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292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99310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0421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248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075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71643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76539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0640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57971-1AC9-41CF-B80B-8850C62DF3FF}" type="datetimeFigureOut">
              <a:rPr lang="sv-FI" smtClean="0"/>
              <a:t>22.8.2014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20528-3EC5-496C-BC0E-EF5D6B22559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6814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3.1 </a:t>
            </a:r>
            <a:r>
              <a:rPr lang="sv-FI" dirty="0" err="1" smtClean="0"/>
              <a:t>Thermal</a:t>
            </a:r>
            <a:r>
              <a:rPr lang="sv-FI" dirty="0" smtClean="0"/>
              <a:t> </a:t>
            </a:r>
            <a:r>
              <a:rPr lang="sv-FI" dirty="0" err="1" smtClean="0"/>
              <a:t>concepts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sv-FI" dirty="0" smtClean="0"/>
                  <a:t>Temperature </a:t>
                </a:r>
              </a:p>
              <a:p>
                <a:pPr lvl="1"/>
                <a:r>
                  <a:rPr lang="sv-FI" dirty="0" err="1" smtClean="0"/>
                  <a:t>Celcius</a:t>
                </a:r>
                <a:r>
                  <a:rPr lang="sv-FI" dirty="0" smtClean="0"/>
                  <a:t>: 0° C – water </a:t>
                </a:r>
                <a:r>
                  <a:rPr lang="sv-FI" dirty="0" err="1" smtClean="0"/>
                  <a:t>freezes</a:t>
                </a:r>
                <a:r>
                  <a:rPr lang="sv-FI" dirty="0" smtClean="0"/>
                  <a:t>, 100° C – water </a:t>
                </a:r>
                <a:r>
                  <a:rPr lang="sv-FI" dirty="0" err="1" smtClean="0"/>
                  <a:t>boils</a:t>
                </a:r>
                <a:endParaRPr lang="sv-FI" dirty="0"/>
              </a:p>
              <a:p>
                <a:pPr lvl="1"/>
                <a:r>
                  <a:rPr lang="sv-FI" dirty="0" smtClean="0"/>
                  <a:t>Kelvin: 0 K – absolute </a:t>
                </a:r>
                <a:r>
                  <a:rPr lang="sv-FI" dirty="0" err="1" smtClean="0"/>
                  <a:t>zero</a:t>
                </a:r>
                <a:r>
                  <a:rPr lang="sv-FI" dirty="0" smtClean="0"/>
                  <a:t>, 273 K – 0° C </a:t>
                </a:r>
              </a:p>
              <a:p>
                <a:pPr lvl="1"/>
                <a:r>
                  <a:rPr lang="sv-FI" dirty="0" smtClean="0"/>
                  <a:t>Fahrenheit: </a:t>
                </a:r>
                <a:r>
                  <a:rPr lang="sv-FI" dirty="0"/>
                  <a:t>[°C] = ([°F] − 32) × </a:t>
                </a:r>
                <a:r>
                  <a:rPr lang="sv-FI" baseline="30000" dirty="0"/>
                  <a:t>5</a:t>
                </a:r>
                <a:r>
                  <a:rPr lang="sv-FI" dirty="0"/>
                  <a:t>⁄</a:t>
                </a:r>
                <a:r>
                  <a:rPr lang="sv-FI" baseline="-25000" dirty="0"/>
                  <a:t>9</a:t>
                </a:r>
                <a:endParaRPr lang="sv-FI" dirty="0" smtClean="0"/>
              </a:p>
              <a:p>
                <a:r>
                  <a:rPr lang="sv-FI" dirty="0" smtClean="0"/>
                  <a:t>Heat =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!</a:t>
                </a:r>
              </a:p>
              <a:p>
                <a:pPr lvl="1"/>
                <a:r>
                  <a:rPr lang="sv-FI" dirty="0" smtClean="0"/>
                  <a:t>The </a:t>
                </a:r>
                <a:r>
                  <a:rPr lang="sv-FI" dirty="0" err="1" smtClean="0"/>
                  <a:t>kinetic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of the </a:t>
                </a:r>
                <a:r>
                  <a:rPr lang="sv-FI" dirty="0" err="1" smtClean="0"/>
                  <a:t>molecules</a:t>
                </a:r>
                <a:r>
                  <a:rPr lang="sv-FI" dirty="0" smtClean="0"/>
                  <a:t> gives the </a:t>
                </a:r>
                <a:r>
                  <a:rPr lang="sv-FI" dirty="0" err="1" smtClean="0"/>
                  <a:t>temperature</a:t>
                </a:r>
                <a:endParaRPr lang="sv-FI" dirty="0" smtClean="0"/>
              </a:p>
              <a:p>
                <a:pPr lvl="1"/>
                <a:r>
                  <a:rPr lang="sv-FI" dirty="0" smtClean="0"/>
                  <a:t>”</a:t>
                </a:r>
                <a:r>
                  <a:rPr lang="sv-FI" dirty="0" err="1" smtClean="0"/>
                  <a:t>Internal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” = </a:t>
                </a:r>
                <a:r>
                  <a:rPr lang="sv-FI" dirty="0" err="1" smtClean="0"/>
                  <a:t>kinetic</a:t>
                </a:r>
                <a:r>
                  <a:rPr lang="sv-FI" dirty="0" smtClean="0"/>
                  <a:t> + potential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of </a:t>
                </a:r>
                <a:r>
                  <a:rPr lang="sv-FI" dirty="0" err="1" smtClean="0"/>
                  <a:t>molecules</a:t>
                </a:r>
                <a:endParaRPr lang="sv-FI" dirty="0" smtClean="0"/>
              </a:p>
              <a:p>
                <a:r>
                  <a:rPr lang="sv-FI" dirty="0" err="1" smtClean="0"/>
                  <a:t>Avogadro’s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number</a:t>
                </a:r>
                <a:endParaRPr lang="sv-FI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=6.02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23</m:t>
                        </m:r>
                      </m:sup>
                    </m:sSup>
                  </m:oMath>
                </a14:m>
                <a:endParaRPr lang="sv-FI" dirty="0" smtClean="0"/>
              </a:p>
              <a:p>
                <a:pPr lvl="1"/>
                <a:r>
                  <a:rPr lang="sv-FI" dirty="0" smtClean="0"/>
                  <a:t>Like ”</a:t>
                </a:r>
                <a:r>
                  <a:rPr lang="sv-FI" dirty="0" err="1" smtClean="0"/>
                  <a:t>one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dozen</a:t>
                </a:r>
                <a:r>
                  <a:rPr lang="sv-FI" dirty="0"/>
                  <a:t> </a:t>
                </a:r>
                <a:r>
                  <a:rPr lang="sv-FI" dirty="0" smtClean="0"/>
                  <a:t>eggs” = 12 eggs, ”1 mol of atoms” =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6.02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23</m:t>
                        </m:r>
                      </m:sup>
                    </m:sSup>
                  </m:oMath>
                </a14:m>
                <a:r>
                  <a:rPr lang="sv-FI" dirty="0" smtClean="0"/>
                  <a:t> atoms</a:t>
                </a:r>
              </a:p>
              <a:p>
                <a:pPr lvl="1"/>
                <a:r>
                  <a:rPr lang="sv-FI" dirty="0" err="1" smtClean="0"/>
                  <a:t>Number</a:t>
                </a:r>
                <a:r>
                  <a:rPr lang="sv-FI" dirty="0" smtClean="0"/>
                  <a:t> of </a:t>
                </a:r>
                <a:r>
                  <a:rPr lang="sv-FI" dirty="0" err="1" smtClean="0"/>
                  <a:t>moles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𝑛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endParaRPr lang="sv-FI" b="0" dirty="0" smtClean="0"/>
              </a:p>
              <a:p>
                <a:pPr lvl="1"/>
                <a:r>
                  <a:rPr lang="sv-FI" dirty="0" err="1" smtClean="0"/>
                  <a:t>Mass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𝑚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𝑛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sv-FI" dirty="0" smtClean="0"/>
                  <a:t> (</a:t>
                </a:r>
                <a14:m>
                  <m:oMath xmlns:m="http://schemas.openxmlformats.org/officeDocument/2006/math">
                    <m:r>
                      <a:rPr lang="sv-FI" i="1" dirty="0" smtClean="0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sv-FI" dirty="0" smtClean="0"/>
                  <a:t> is the molar </a:t>
                </a:r>
                <a:r>
                  <a:rPr lang="sv-FI" dirty="0" err="1" smtClean="0"/>
                  <a:t>mass</a:t>
                </a:r>
                <a:r>
                  <a:rPr lang="sv-FI" dirty="0" smtClean="0"/>
                  <a:t> from the </a:t>
                </a:r>
                <a:r>
                  <a:rPr lang="sv-FI" dirty="0" err="1" smtClean="0"/>
                  <a:t>periodic</a:t>
                </a:r>
                <a:r>
                  <a:rPr lang="sv-FI" dirty="0" smtClean="0"/>
                  <a:t> table)</a:t>
                </a:r>
                <a:endParaRPr lang="sv-FI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15" t="-2156" r="-22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8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sv-FI" b="1" dirty="0" smtClean="0"/>
                  <a:t>Specific heat </a:t>
                </a:r>
                <a:r>
                  <a:rPr lang="sv-FI" b="1" dirty="0" err="1" smtClean="0"/>
                  <a:t>capacity</a:t>
                </a:r>
                <a:r>
                  <a:rPr lang="sv-FI" b="1" dirty="0" smtClean="0"/>
                  <a:t> (c): </a:t>
                </a:r>
                <a:r>
                  <a:rPr lang="sv-FI" dirty="0" smtClean="0"/>
                  <a:t>the </a:t>
                </a:r>
                <a:r>
                  <a:rPr lang="sv-FI" dirty="0" err="1" smtClean="0"/>
                  <a:t>amount</a:t>
                </a:r>
                <a:r>
                  <a:rPr lang="sv-FI" dirty="0" smtClean="0"/>
                  <a:t> of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(Q) </a:t>
                </a:r>
                <a:r>
                  <a:rPr lang="sv-FI" dirty="0" err="1" smtClean="0"/>
                  <a:t>needed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raise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temperature</a:t>
                </a:r>
                <a:r>
                  <a:rPr lang="sv-FI" dirty="0" smtClean="0"/>
                  <a:t> of 1 kg of the </a:t>
                </a:r>
                <a:r>
                  <a:rPr lang="sv-FI" dirty="0" err="1" smtClean="0"/>
                  <a:t>substance</a:t>
                </a:r>
                <a:r>
                  <a:rPr lang="sv-FI" dirty="0" smtClean="0"/>
                  <a:t> by </a:t>
                </a:r>
                <a:r>
                  <a:rPr lang="sv-FI" dirty="0" err="1" smtClean="0"/>
                  <a:t>one</a:t>
                </a:r>
                <a:r>
                  <a:rPr lang="sv-FI" dirty="0" smtClean="0"/>
                  <a:t> kelvin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𝑄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𝑚𝑐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endParaRPr lang="sv-FI" dirty="0" smtClean="0"/>
              </a:p>
              <a:p>
                <a:r>
                  <a:rPr lang="sv-FI" b="1" dirty="0" smtClean="0"/>
                  <a:t>Heat </a:t>
                </a:r>
                <a:r>
                  <a:rPr lang="sv-FI" b="1" dirty="0" err="1" smtClean="0"/>
                  <a:t>capacity</a:t>
                </a:r>
                <a:r>
                  <a:rPr lang="sv-FI" b="1" dirty="0" smtClean="0"/>
                  <a:t> (C): </a:t>
                </a:r>
                <a:r>
                  <a:rPr lang="sv-FI" dirty="0" smtClean="0"/>
                  <a:t>for a </a:t>
                </a:r>
                <a:r>
                  <a:rPr lang="sv-FI" dirty="0" err="1" smtClean="0"/>
                  <a:t>specific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body</a:t>
                </a:r>
                <a:r>
                  <a:rPr lang="sv-FI" dirty="0"/>
                  <a:t/>
                </a:r>
                <a:br>
                  <a:rPr lang="sv-FI" dirty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𝐶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𝑚𝑐</m:t>
                    </m:r>
                  </m:oMath>
                </a14:m>
                <a:r>
                  <a:rPr lang="sv-FI" b="0" dirty="0" smtClean="0"/>
                  <a:t/>
                </a:r>
                <a:br>
                  <a:rPr lang="sv-FI" b="0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𝑄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𝐶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endParaRPr lang="sv-FI" dirty="0" smtClean="0"/>
              </a:p>
              <a:p>
                <a:pPr lvl="1"/>
                <a:r>
                  <a:rPr lang="sv-FI" dirty="0" err="1" smtClean="0"/>
                  <a:t>Example</a:t>
                </a:r>
                <a:r>
                  <a:rPr lang="sv-FI" dirty="0" smtClean="0"/>
                  <a:t>: A </a:t>
                </a:r>
                <a:r>
                  <a:rPr lang="sv-FI" dirty="0" err="1" smtClean="0"/>
                  <a:t>car</a:t>
                </a:r>
                <a:r>
                  <a:rPr lang="sv-FI" dirty="0" smtClean="0"/>
                  <a:t> (m = 1000 kg) </a:t>
                </a:r>
                <a:r>
                  <a:rPr lang="sv-FI" dirty="0" err="1" smtClean="0"/>
                  <a:t>driving</a:t>
                </a:r>
                <a:r>
                  <a:rPr lang="sv-FI" dirty="0" smtClean="0"/>
                  <a:t> at 15 m s</a:t>
                </a:r>
                <a:r>
                  <a:rPr lang="sv-FI" baseline="30000" dirty="0" smtClean="0"/>
                  <a:t>-1</a:t>
                </a:r>
                <a:r>
                  <a:rPr lang="sv-FI" dirty="0" smtClean="0"/>
                  <a:t> stops at a </a:t>
                </a:r>
                <a:r>
                  <a:rPr lang="sv-FI" dirty="0" err="1" smtClean="0"/>
                  <a:t>crossing</a:t>
                </a:r>
                <a:r>
                  <a:rPr lang="sv-FI" dirty="0" smtClean="0"/>
                  <a:t>. </a:t>
                </a:r>
                <a:r>
                  <a:rPr lang="sv-FI" dirty="0" err="1" smtClean="0"/>
                  <a:t>If</a:t>
                </a:r>
                <a:r>
                  <a:rPr lang="sv-FI" dirty="0" smtClean="0"/>
                  <a:t> all the </a:t>
                </a:r>
                <a:r>
                  <a:rPr lang="sv-FI" dirty="0" err="1" smtClean="0"/>
                  <a:t>kinetic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is </a:t>
                </a:r>
                <a:r>
                  <a:rPr lang="sv-FI" dirty="0" err="1" smtClean="0"/>
                  <a:t>converted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thermal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in the </a:t>
                </a:r>
                <a:r>
                  <a:rPr lang="sv-FI" dirty="0" err="1" smtClean="0"/>
                  <a:t>brakes</a:t>
                </a:r>
                <a:r>
                  <a:rPr lang="sv-FI" dirty="0"/>
                  <a:t> </a:t>
                </a:r>
                <a:r>
                  <a:rPr lang="sv-FI" dirty="0" smtClean="0"/>
                  <a:t>(m = 28 kg, c = 406.5 J kg</a:t>
                </a:r>
                <a:r>
                  <a:rPr lang="sv-FI" baseline="30000" dirty="0" smtClean="0"/>
                  <a:t>-1</a:t>
                </a:r>
                <a:r>
                  <a:rPr lang="sv-FI" dirty="0" smtClean="0"/>
                  <a:t>K</a:t>
                </a:r>
                <a:r>
                  <a:rPr lang="sv-FI" baseline="30000" dirty="0" smtClean="0"/>
                  <a:t>-1</a:t>
                </a:r>
                <a:r>
                  <a:rPr lang="sv-FI" dirty="0" smtClean="0"/>
                  <a:t>), </a:t>
                </a:r>
                <a:r>
                  <a:rPr lang="sv-FI" dirty="0" err="1" smtClean="0"/>
                  <a:t>what</a:t>
                </a:r>
                <a:r>
                  <a:rPr lang="sv-FI" dirty="0" smtClean="0"/>
                  <a:t> is the </a:t>
                </a:r>
                <a:r>
                  <a:rPr lang="sv-FI" dirty="0" err="1" smtClean="0"/>
                  <a:t>change</a:t>
                </a:r>
                <a:r>
                  <a:rPr lang="sv-FI" dirty="0" smtClean="0"/>
                  <a:t> in </a:t>
                </a:r>
                <a:r>
                  <a:rPr lang="sv-FI" dirty="0" err="1" smtClean="0"/>
                  <a:t>their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temperature</a:t>
                </a:r>
                <a:r>
                  <a:rPr lang="sv-FI" dirty="0" smtClean="0"/>
                  <a:t>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469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/>
          <a:lstStyle/>
          <a:p>
            <a:r>
              <a:rPr lang="sv-FI" b="1" dirty="0" err="1" smtClean="0"/>
              <a:t>Thermal</a:t>
            </a:r>
            <a:r>
              <a:rPr lang="sv-FI" b="1" dirty="0" smtClean="0"/>
              <a:t> </a:t>
            </a:r>
            <a:r>
              <a:rPr lang="sv-FI" b="1" dirty="0" err="1" smtClean="0"/>
              <a:t>equilibrium</a:t>
            </a:r>
            <a:r>
              <a:rPr lang="sv-FI" b="1" dirty="0" smtClean="0"/>
              <a:t>: </a:t>
            </a:r>
            <a:r>
              <a:rPr lang="sv-FI" dirty="0" err="1" smtClean="0"/>
              <a:t>energy</a:t>
            </a:r>
            <a:r>
              <a:rPr lang="sv-FI" dirty="0" smtClean="0"/>
              <a:t> </a:t>
            </a:r>
            <a:r>
              <a:rPr lang="sv-FI" dirty="0" err="1" smtClean="0"/>
              <a:t>flows</a:t>
            </a:r>
            <a:r>
              <a:rPr lang="sv-FI" dirty="0" smtClean="0"/>
              <a:t> from a </a:t>
            </a:r>
            <a:r>
              <a:rPr lang="sv-FI" dirty="0" err="1" smtClean="0"/>
              <a:t>warmer</a:t>
            </a:r>
            <a:r>
              <a:rPr lang="sv-FI" dirty="0" smtClean="0"/>
              <a:t> </a:t>
            </a:r>
            <a:r>
              <a:rPr lang="sv-FI" dirty="0" err="1" smtClean="0"/>
              <a:t>object</a:t>
            </a:r>
            <a:r>
              <a:rPr lang="sv-FI" dirty="0" smtClean="0"/>
              <a:t> to a </a:t>
            </a:r>
            <a:r>
              <a:rPr lang="sv-FI" dirty="0" err="1" smtClean="0"/>
              <a:t>colder</a:t>
            </a:r>
            <a:r>
              <a:rPr lang="sv-FI" dirty="0" smtClean="0"/>
              <a:t>, </a:t>
            </a:r>
            <a:r>
              <a:rPr lang="sv-FI" dirty="0" err="1" smtClean="0"/>
              <a:t>until</a:t>
            </a:r>
            <a:r>
              <a:rPr lang="sv-FI" dirty="0" smtClean="0"/>
              <a:t> </a:t>
            </a:r>
            <a:r>
              <a:rPr lang="sv-FI" dirty="0" err="1" smtClean="0"/>
              <a:t>both</a:t>
            </a:r>
            <a:r>
              <a:rPr lang="sv-FI" dirty="0" smtClean="0"/>
              <a:t> </a:t>
            </a:r>
            <a:r>
              <a:rPr lang="sv-FI" dirty="0" err="1" smtClean="0"/>
              <a:t>have</a:t>
            </a:r>
            <a:r>
              <a:rPr lang="sv-FI" dirty="0" smtClean="0"/>
              <a:t> the same </a:t>
            </a:r>
            <a:r>
              <a:rPr lang="sv-FI" dirty="0" err="1" smtClean="0"/>
              <a:t>temperature</a:t>
            </a:r>
            <a:endParaRPr lang="sv-FI" dirty="0" smtClean="0"/>
          </a:p>
          <a:p>
            <a:pPr lvl="1"/>
            <a:r>
              <a:rPr lang="sv-FI" dirty="0" err="1" smtClean="0"/>
              <a:t>Example</a:t>
            </a:r>
            <a:r>
              <a:rPr lang="sv-FI" dirty="0" smtClean="0"/>
              <a:t>: A </a:t>
            </a:r>
            <a:r>
              <a:rPr lang="sv-FI" dirty="0" err="1" smtClean="0"/>
              <a:t>piece</a:t>
            </a:r>
            <a:r>
              <a:rPr lang="sv-FI" dirty="0" smtClean="0"/>
              <a:t> of </a:t>
            </a:r>
            <a:r>
              <a:rPr lang="sv-FI" dirty="0" err="1" smtClean="0"/>
              <a:t>iron</a:t>
            </a:r>
            <a:r>
              <a:rPr lang="sv-FI" dirty="0" smtClean="0"/>
              <a:t> (m = 0.2 kg, T = 300°C, c = 470 J kg</a:t>
            </a:r>
            <a:r>
              <a:rPr lang="sv-FI" baseline="30000" dirty="0" smtClean="0"/>
              <a:t>-1</a:t>
            </a:r>
            <a:r>
              <a:rPr lang="sv-FI" dirty="0" smtClean="0"/>
              <a:t>K</a:t>
            </a:r>
            <a:r>
              <a:rPr lang="sv-FI" baseline="30000" dirty="0" smtClean="0"/>
              <a:t>-1</a:t>
            </a:r>
            <a:r>
              <a:rPr lang="sv-FI" dirty="0" smtClean="0"/>
              <a:t>) is dropped </a:t>
            </a:r>
            <a:r>
              <a:rPr lang="sv-FI" dirty="0" err="1" smtClean="0"/>
              <a:t>into</a:t>
            </a:r>
            <a:r>
              <a:rPr lang="sv-FI" dirty="0" smtClean="0"/>
              <a:t> water (m = 1 kg, T = 20°C, c = 4200 J kg</a:t>
            </a:r>
            <a:r>
              <a:rPr lang="sv-FI" baseline="30000" dirty="0" smtClean="0"/>
              <a:t>-1</a:t>
            </a:r>
            <a:r>
              <a:rPr lang="sv-FI" dirty="0" smtClean="0"/>
              <a:t>K</a:t>
            </a:r>
            <a:r>
              <a:rPr lang="sv-FI" baseline="30000" dirty="0" smtClean="0"/>
              <a:t>-1</a:t>
            </a:r>
            <a:r>
              <a:rPr lang="sv-FI" dirty="0" smtClean="0"/>
              <a:t>). </a:t>
            </a:r>
            <a:r>
              <a:rPr lang="sv-FI" dirty="0" err="1" smtClean="0"/>
              <a:t>What</a:t>
            </a:r>
            <a:r>
              <a:rPr lang="sv-FI" dirty="0" smtClean="0"/>
              <a:t> </a:t>
            </a:r>
            <a:r>
              <a:rPr lang="sv-FI" dirty="0" err="1" smtClean="0"/>
              <a:t>will</a:t>
            </a:r>
            <a:r>
              <a:rPr lang="sv-FI" dirty="0" smtClean="0"/>
              <a:t> </a:t>
            </a:r>
            <a:r>
              <a:rPr lang="sv-FI" dirty="0" err="1" smtClean="0"/>
              <a:t>their</a:t>
            </a:r>
            <a:r>
              <a:rPr lang="sv-FI" dirty="0" smtClean="0"/>
              <a:t> final </a:t>
            </a:r>
            <a:r>
              <a:rPr lang="sv-FI" dirty="0" err="1" smtClean="0"/>
              <a:t>temperature</a:t>
            </a:r>
            <a:r>
              <a:rPr lang="sv-FI" dirty="0" smtClean="0"/>
              <a:t> be? 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51930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dirty="0" smtClean="0"/>
                  <a:t>States of </a:t>
                </a:r>
                <a:r>
                  <a:rPr lang="sv-FI" dirty="0" err="1" smtClean="0"/>
                  <a:t>matter</a:t>
                </a:r>
                <a:r>
                  <a:rPr lang="sv-FI" dirty="0" smtClean="0"/>
                  <a:t>: solid, </a:t>
                </a:r>
                <a:r>
                  <a:rPr lang="sv-FI" dirty="0" err="1" smtClean="0"/>
                  <a:t>liquid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vapour</a:t>
                </a:r>
                <a:r>
                  <a:rPr lang="sv-FI" dirty="0" smtClean="0"/>
                  <a:t> (gas)</a:t>
                </a:r>
              </a:p>
              <a:p>
                <a:r>
                  <a:rPr lang="sv-FI" dirty="0" smtClean="0"/>
                  <a:t>To </a:t>
                </a:r>
                <a:r>
                  <a:rPr lang="sv-FI" dirty="0" err="1" smtClean="0"/>
                  <a:t>melt</a:t>
                </a:r>
                <a:r>
                  <a:rPr lang="sv-FI" dirty="0" smtClean="0"/>
                  <a:t> and to </a:t>
                </a:r>
                <a:r>
                  <a:rPr lang="sv-FI" dirty="0" err="1" smtClean="0"/>
                  <a:t>vaporize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requires</a:t>
                </a:r>
                <a:r>
                  <a:rPr lang="sv-FI" dirty="0" smtClean="0"/>
                  <a:t> extra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!</a:t>
                </a:r>
              </a:p>
              <a:p>
                <a:r>
                  <a:rPr lang="sv-FI" b="1" dirty="0" err="1" smtClean="0"/>
                  <a:t>Specific</a:t>
                </a:r>
                <a:r>
                  <a:rPr lang="sv-FI" b="1" dirty="0" smtClean="0"/>
                  <a:t> latent heat of fusion L</a:t>
                </a:r>
                <a:r>
                  <a:rPr lang="sv-FI" b="1" baseline="-25000" dirty="0" smtClean="0"/>
                  <a:t>f</a:t>
                </a:r>
                <a:r>
                  <a:rPr lang="sv-FI" b="1" dirty="0" smtClean="0"/>
                  <a:t>: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needed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melt</a:t>
                </a:r>
                <a:r>
                  <a:rPr lang="sv-FI" dirty="0" smtClean="0"/>
                  <a:t> 1 kg of a </a:t>
                </a:r>
                <a:r>
                  <a:rPr lang="sv-FI" dirty="0" err="1" smtClean="0"/>
                  <a:t>substance</a:t>
                </a:r>
                <a:r>
                  <a:rPr lang="sv-FI" dirty="0" smtClean="0"/>
                  <a:t/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𝑄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𝑓</m:t>
                        </m:r>
                      </m:sub>
                    </m:sSub>
                  </m:oMath>
                </a14:m>
                <a:endParaRPr lang="sv-FI" dirty="0" smtClean="0"/>
              </a:p>
              <a:p>
                <a:r>
                  <a:rPr lang="sv-FI" b="1" dirty="0" err="1" smtClean="0"/>
                  <a:t>Specific</a:t>
                </a:r>
                <a:r>
                  <a:rPr lang="sv-FI" b="1" dirty="0" smtClean="0"/>
                  <a:t> latent heat of </a:t>
                </a:r>
                <a:r>
                  <a:rPr lang="sv-FI" b="1" dirty="0" err="1" smtClean="0"/>
                  <a:t>vaporization</a:t>
                </a:r>
                <a:r>
                  <a:rPr lang="sv-FI" b="1" dirty="0"/>
                  <a:t> </a:t>
                </a:r>
                <a:r>
                  <a:rPr lang="sv-FI" b="1" dirty="0" smtClean="0"/>
                  <a:t>L</a:t>
                </a:r>
                <a:r>
                  <a:rPr lang="sv-FI" b="1" baseline="-25000" dirty="0" smtClean="0"/>
                  <a:t>v</a:t>
                </a:r>
                <a:r>
                  <a:rPr lang="sv-FI" b="1" dirty="0" smtClean="0"/>
                  <a:t>: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needed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vaporize</a:t>
                </a:r>
                <a:r>
                  <a:rPr lang="sv-FI" dirty="0" smtClean="0"/>
                  <a:t> 1 kg of a </a:t>
                </a:r>
                <a:r>
                  <a:rPr lang="sv-FI" dirty="0" err="1" smtClean="0"/>
                  <a:t>substance</a:t>
                </a:r>
                <a:r>
                  <a:rPr lang="sv-FI" dirty="0" smtClean="0"/>
                  <a:t/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𝑄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sub>
                    </m:sSub>
                  </m:oMath>
                </a14:m>
                <a:endParaRPr lang="sv-FI" b="0" dirty="0" smtClean="0"/>
              </a:p>
              <a:p>
                <a:pPr lvl="1"/>
                <a:r>
                  <a:rPr lang="sv-FI" dirty="0" err="1" smtClean="0"/>
                  <a:t>Example</a:t>
                </a:r>
                <a:r>
                  <a:rPr lang="sv-FI" dirty="0" smtClean="0"/>
                  <a:t>: Solid </a:t>
                </a:r>
                <a:r>
                  <a:rPr lang="sv-FI" dirty="0" err="1" smtClean="0"/>
                  <a:t>copper</a:t>
                </a:r>
                <a:r>
                  <a:rPr lang="sv-FI" dirty="0" smtClean="0"/>
                  <a:t> at the </a:t>
                </a:r>
                <a:r>
                  <a:rPr lang="sv-FI" dirty="0" err="1" smtClean="0"/>
                  <a:t>melting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point</a:t>
                </a:r>
                <a:r>
                  <a:rPr lang="sv-FI" dirty="0" smtClean="0"/>
                  <a:t> (1078°C) is </a:t>
                </a:r>
                <a:r>
                  <a:rPr lang="sv-FI" dirty="0" err="1" smtClean="0"/>
                  <a:t>additionally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heated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using</a:t>
                </a:r>
                <a:r>
                  <a:rPr lang="sv-FI" dirty="0" smtClean="0"/>
                  <a:t> a </a:t>
                </a:r>
                <a:r>
                  <a:rPr lang="sv-FI" dirty="0" err="1" smtClean="0"/>
                  <a:t>burner</a:t>
                </a:r>
                <a:r>
                  <a:rPr lang="sv-FI" dirty="0" smtClean="0"/>
                  <a:t> (P = 833 W). After 4 </a:t>
                </a:r>
                <a:r>
                  <a:rPr lang="sv-FI" dirty="0" err="1" smtClean="0"/>
                  <a:t>minutes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copper</a:t>
                </a:r>
                <a:r>
                  <a:rPr lang="sv-FI" dirty="0" smtClean="0"/>
                  <a:t> has </a:t>
                </a:r>
                <a:r>
                  <a:rPr lang="sv-FI" dirty="0" err="1" smtClean="0"/>
                  <a:t>melted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completely</a:t>
                </a:r>
                <a:r>
                  <a:rPr lang="sv-FI" dirty="0" smtClean="0"/>
                  <a:t>. </a:t>
                </a:r>
                <a:r>
                  <a:rPr lang="sv-FI" dirty="0" err="1" smtClean="0"/>
                  <a:t>Find</a:t>
                </a:r>
                <a:r>
                  <a:rPr lang="sv-FI" dirty="0" smtClean="0"/>
                  <a:t> the latent heat of fusion for </a:t>
                </a:r>
                <a:r>
                  <a:rPr lang="sv-FI" dirty="0" err="1" smtClean="0"/>
                  <a:t>copper</a:t>
                </a:r>
                <a:r>
                  <a:rPr lang="sv-FI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481" t="-2186" r="-2148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035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69160"/>
            <a:ext cx="8229600" cy="1257003"/>
          </a:xfrm>
        </p:spPr>
        <p:txBody>
          <a:bodyPr/>
          <a:lstStyle/>
          <a:p>
            <a:r>
              <a:rPr lang="sv-FI" dirty="0" err="1" smtClean="0"/>
              <a:t>Questions</a:t>
            </a:r>
            <a:r>
              <a:rPr lang="sv-FI" dirty="0" smtClean="0"/>
              <a:t> 2, 3, 4, 5, 6 (p. 171)</a:t>
            </a:r>
            <a:endParaRPr lang="sv-FI" dirty="0"/>
          </a:p>
        </p:txBody>
      </p:sp>
      <p:pic>
        <p:nvPicPr>
          <p:cNvPr id="2050" name="Picture 2" descr="temperature-time graph of ice melting to vap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333375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en/1/18/Energy_thru_phase_change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4"/>
          <a:stretch/>
        </p:blipFill>
        <p:spPr bwMode="auto">
          <a:xfrm>
            <a:off x="411314" y="260648"/>
            <a:ext cx="837325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08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185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3.1 Thermal concepts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 Thermal concepts</dc:title>
  <dc:creator>Markus Norrby</dc:creator>
  <cp:lastModifiedBy>Markus Norrby</cp:lastModifiedBy>
  <cp:revision>11</cp:revision>
  <dcterms:created xsi:type="dcterms:W3CDTF">2013-10-23T07:11:32Z</dcterms:created>
  <dcterms:modified xsi:type="dcterms:W3CDTF">2014-08-22T09:32:55Z</dcterms:modified>
</cp:coreProperties>
</file>