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6235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13153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02011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5949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8029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482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84400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323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3489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47708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7628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E7AE3-E90A-492F-B669-8F4870490F2C}" type="datetimeFigureOut">
              <a:rPr lang="sv-FI" smtClean="0"/>
              <a:t>26.10.2015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814FA-640F-4D95-A9F9-F5BD88C4181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1345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D3 </a:t>
            </a:r>
            <a:r>
              <a:rPr lang="sv-FI" dirty="0" err="1" smtClean="0"/>
              <a:t>Cosmology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Hubble’s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Galaxies </a:t>
                </a:r>
                <a:r>
                  <a:rPr lang="sv-FI" dirty="0" err="1" smtClean="0"/>
                  <a:t>further</a:t>
                </a:r>
                <a:r>
                  <a:rPr lang="sv-FI" dirty="0" smtClean="0"/>
                  <a:t> from </a:t>
                </a:r>
                <a:r>
                  <a:rPr lang="sv-FI" dirty="0" err="1" smtClean="0"/>
                  <a:t>us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move</a:t>
                </a:r>
                <a:r>
                  <a:rPr lang="sv-FI" dirty="0" smtClean="0"/>
                  <a:t> faster </a:t>
                </a:r>
                <a:r>
                  <a:rPr lang="sv-FI" dirty="0" err="1" smtClean="0"/>
                  <a:t>away</a:t>
                </a:r>
                <a:r>
                  <a:rPr lang="sv-FI" dirty="0" smtClean="0"/>
                  <a:t> from </a:t>
                </a:r>
                <a:r>
                  <a:rPr lang="sv-FI" dirty="0" err="1" smtClean="0"/>
                  <a:t>us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𝑑</m:t>
                    </m:r>
                  </m:oMath>
                </a14:m>
                <a:endParaRPr lang="sv-FI" b="0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Inverse</a:t>
                </a:r>
                <a:r>
                  <a:rPr lang="sv-FI" dirty="0" smtClean="0"/>
                  <a:t> Hubble </a:t>
                </a:r>
                <a:r>
                  <a:rPr lang="sv-FI" dirty="0" err="1" smtClean="0"/>
                  <a:t>constant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0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v-FI" b="0" i="0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sv-FI" b="0" i="0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67.8 </m:t>
                        </m:r>
                        <m:r>
                          <a:rPr lang="sv-FI" b="0" i="1" smtClean="0">
                            <a:latin typeface="Cambria Math"/>
                          </a:rPr>
                          <m:t>𝑘𝑚</m:t>
                        </m:r>
                        <m:r>
                          <a:rPr lang="sv-FI" b="0" i="1" smtClean="0"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  <m:r>
                          <a:rPr lang="sv-FI" b="0" i="1" smtClean="0">
                            <a:latin typeface="Cambria Math"/>
                          </a:rPr>
                          <m:t>𝑀𝑝</m:t>
                        </m:r>
                        <m:sSup>
                          <m:s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sv-FI" b="0" i="1" smtClean="0">
                        <a:latin typeface="Cambria Math"/>
                      </a:rPr>
                      <m:t>=14.5⋅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sv-FI" dirty="0" smtClean="0"/>
                  <a:t> gives </a:t>
                </a:r>
                <a:r>
                  <a:rPr lang="sv-FI" b="1" dirty="0" smtClean="0"/>
                  <a:t>an </a:t>
                </a:r>
                <a:r>
                  <a:rPr lang="sv-FI" b="1" dirty="0" err="1" smtClean="0"/>
                  <a:t>upper</a:t>
                </a:r>
                <a:r>
                  <a:rPr lang="sv-FI" b="1" dirty="0" smtClean="0"/>
                  <a:t> limit </a:t>
                </a:r>
                <a:r>
                  <a:rPr lang="sv-FI" dirty="0" smtClean="0"/>
                  <a:t>for the age of </a:t>
                </a:r>
                <a:r>
                  <a:rPr lang="sv-FI" dirty="0" err="1" smtClean="0"/>
                  <a:t>our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universe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Due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cosmic</a:t>
                </a:r>
                <a:r>
                  <a:rPr lang="sv-FI" dirty="0" smtClean="0"/>
                  <a:t> inflation and stuff, the </a:t>
                </a:r>
                <a:r>
                  <a:rPr lang="sv-FI" b="1" dirty="0" smtClean="0"/>
                  <a:t>best </a:t>
                </a:r>
                <a:r>
                  <a:rPr lang="sv-FI" b="1" dirty="0" err="1" smtClean="0"/>
                  <a:t>guess</a:t>
                </a:r>
                <a:r>
                  <a:rPr lang="sv-FI" b="1" dirty="0" smtClean="0"/>
                  <a:t> </a:t>
                </a:r>
                <a:r>
                  <a:rPr lang="sv-FI" dirty="0" smtClean="0"/>
                  <a:t>for the age of the </a:t>
                </a:r>
                <a:r>
                  <a:rPr lang="sv-FI" dirty="0" err="1" smtClean="0"/>
                  <a:t>universe</a:t>
                </a:r>
                <a:r>
                  <a:rPr lang="sv-FI" dirty="0" smtClean="0"/>
                  <a:t> today is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13.8⋅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sv-FI" dirty="0" smtClean="0"/>
                  <a:t>  </a:t>
                </a:r>
                <a:endParaRPr lang="sv-FI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118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0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sv-FI" b="1" dirty="0" smtClean="0"/>
                  <a:t>Red </a:t>
                </a:r>
                <a:r>
                  <a:rPr lang="sv-FI" b="1" dirty="0" err="1" smtClean="0"/>
                  <a:t>shift</a:t>
                </a:r>
                <a:r>
                  <a:rPr lang="sv-FI" b="1" dirty="0" smtClean="0"/>
                  <a:t>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𝑧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λ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v-FI" b="0" i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ea typeface="Cambria Math"/>
                          </a:rPr>
                          <m:t>λ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−1</m:t>
                    </m:r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Spectral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lines</a:t>
                </a:r>
                <a:r>
                  <a:rPr lang="sv-FI" dirty="0" smtClean="0"/>
                  <a:t> are </a:t>
                </a:r>
                <a:r>
                  <a:rPr lang="sv-FI" dirty="0" err="1" smtClean="0"/>
                  <a:t>shifted</a:t>
                </a:r>
                <a:r>
                  <a:rPr lang="sv-FI" dirty="0" smtClean="0"/>
                  <a:t> for distant stars</a:t>
                </a:r>
              </a:p>
              <a:p>
                <a:pPr lvl="1"/>
                <a:r>
                  <a:rPr lang="sv-FI" dirty="0" err="1" smtClean="0"/>
                  <a:t>Wrong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explanation</a:t>
                </a:r>
                <a:r>
                  <a:rPr lang="sv-FI" dirty="0" smtClean="0"/>
                  <a:t>: Doppler </a:t>
                </a:r>
                <a:r>
                  <a:rPr lang="sv-FI" dirty="0" err="1" smtClean="0"/>
                  <a:t>effect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𝑧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br>
                  <a:rPr lang="sv-FI" dirty="0" smtClean="0"/>
                </a:br>
                <a:r>
                  <a:rPr lang="sv-FI" dirty="0" smtClean="0"/>
                  <a:t>(</a:t>
                </a:r>
                <a:r>
                  <a:rPr lang="sv-FI" dirty="0" err="1" smtClean="0"/>
                  <a:t>formula</a:t>
                </a:r>
                <a:r>
                  <a:rPr lang="sv-FI" dirty="0" smtClean="0"/>
                  <a:t> still </a:t>
                </a:r>
                <a:r>
                  <a:rPr lang="sv-FI" dirty="0" err="1" smtClean="0"/>
                  <a:t>works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though</a:t>
                </a:r>
                <a:r>
                  <a:rPr lang="sv-FI" dirty="0" smtClean="0"/>
                  <a:t>)</a:t>
                </a:r>
              </a:p>
              <a:p>
                <a:pPr lvl="1"/>
                <a:r>
                  <a:rPr lang="sv-FI" dirty="0" smtClean="0"/>
                  <a:t>Right </a:t>
                </a:r>
                <a:r>
                  <a:rPr lang="sv-FI" dirty="0" err="1" smtClean="0"/>
                  <a:t>explanation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space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itself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expands</a:t>
                </a:r>
                <a:r>
                  <a:rPr lang="sv-FI" dirty="0" smtClean="0"/>
                  <a:t>!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𝑧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𝑅</m:t>
                        </m:r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−1</m:t>
                    </m:r>
                  </m:oMath>
                </a14:m>
                <a:r>
                  <a:rPr lang="sv-FI" dirty="0" smtClean="0"/>
                  <a:t> ,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sv-FI" dirty="0" smtClean="0"/>
                  <a:t> is the </a:t>
                </a:r>
                <a:r>
                  <a:rPr lang="sv-FI" b="1" dirty="0" err="1" smtClean="0"/>
                  <a:t>scale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factor</a:t>
                </a:r>
                <a:r>
                  <a:rPr lang="sv-FI" b="1" dirty="0" smtClean="0"/>
                  <a:t>  </a:t>
                </a:r>
              </a:p>
              <a:p>
                <a:pPr lvl="1"/>
                <a:r>
                  <a:rPr lang="sv-FI" dirty="0" smtClean="0"/>
                  <a:t>The </a:t>
                </a:r>
                <a:r>
                  <a:rPr lang="sv-FI" dirty="0" err="1" smtClean="0"/>
                  <a:t>scale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factor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changes</a:t>
                </a:r>
                <a:r>
                  <a:rPr lang="sv-FI" dirty="0" smtClean="0"/>
                  <a:t> over time, and the </a:t>
                </a:r>
                <a:r>
                  <a:rPr lang="sv-FI" dirty="0" err="1" smtClean="0"/>
                  <a:t>change</a:t>
                </a:r>
                <a:r>
                  <a:rPr lang="sv-FI" dirty="0" smtClean="0"/>
                  <a:t> is </a:t>
                </a:r>
                <a:r>
                  <a:rPr lang="sv-FI" dirty="0" err="1" smtClean="0"/>
                  <a:t>increasing</a:t>
                </a:r>
                <a:r>
                  <a:rPr lang="sv-FI" dirty="0" smtClean="0"/>
                  <a:t>. </a:t>
                </a:r>
                <a:r>
                  <a:rPr lang="sv-FI" smtClean="0"/>
                  <a:t>The </a:t>
                </a:r>
                <a:r>
                  <a:rPr lang="sv-FI" smtClean="0"/>
                  <a:t>expansion becomes</a:t>
                </a:r>
                <a:r>
                  <a:rPr lang="sv-FI" dirty="0" smtClean="0"/>
                  <a:t> </a:t>
                </a:r>
                <a:r>
                  <a:rPr lang="sv-FI" dirty="0" smtClean="0"/>
                  <a:t>faster,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need</a:t>
                </a:r>
                <a:r>
                  <a:rPr lang="sv-FI" dirty="0" smtClean="0"/>
                  <a:t> dark </a:t>
                </a:r>
                <a:r>
                  <a:rPr lang="sv-FI" dirty="0" err="1" smtClean="0"/>
                  <a:t>energy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explain</a:t>
                </a:r>
                <a:r>
                  <a:rPr lang="sv-FI" dirty="0" smtClean="0"/>
                  <a:t> this</a:t>
                </a:r>
              </a:p>
              <a:p>
                <a:pPr lvl="1"/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70" r="-7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44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b="1" dirty="0" smtClean="0"/>
              <a:t>Cosmic </a:t>
            </a:r>
            <a:r>
              <a:rPr lang="sv-FI" b="1" dirty="0" err="1" smtClean="0"/>
              <a:t>microwave</a:t>
            </a:r>
            <a:r>
              <a:rPr lang="sv-FI" b="1" dirty="0" smtClean="0"/>
              <a:t> </a:t>
            </a:r>
            <a:r>
              <a:rPr lang="sv-FI" b="1" dirty="0" err="1" smtClean="0"/>
              <a:t>background</a:t>
            </a:r>
            <a:r>
              <a:rPr lang="sv-FI" b="1" dirty="0" smtClean="0"/>
              <a:t> </a:t>
            </a:r>
            <a:r>
              <a:rPr lang="sv-FI" dirty="0" smtClean="0"/>
              <a:t>(CMB)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FI" dirty="0" smtClean="0"/>
              <a:t>Big Bang </a:t>
            </a:r>
            <a:r>
              <a:rPr lang="sv-FI" dirty="0" err="1" smtClean="0"/>
              <a:t>created</a:t>
            </a:r>
            <a:r>
              <a:rPr lang="sv-FI" dirty="0" smtClean="0"/>
              <a:t> </a:t>
            </a:r>
            <a:r>
              <a:rPr lang="sv-FI" b="1" dirty="0" err="1" smtClean="0"/>
              <a:t>space</a:t>
            </a:r>
            <a:r>
              <a:rPr lang="sv-FI" b="1" dirty="0" smtClean="0"/>
              <a:t>, time and </a:t>
            </a:r>
            <a:r>
              <a:rPr lang="sv-FI" b="1" dirty="0" err="1" smtClean="0"/>
              <a:t>energy</a:t>
            </a:r>
            <a:endParaRPr lang="sv-FI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FI" dirty="0" err="1" smtClean="0"/>
              <a:t>When</a:t>
            </a:r>
            <a:r>
              <a:rPr lang="sv-FI" dirty="0" smtClean="0"/>
              <a:t> atoms </a:t>
            </a:r>
            <a:r>
              <a:rPr lang="sv-FI" dirty="0" err="1" smtClean="0"/>
              <a:t>formed</a:t>
            </a:r>
            <a:r>
              <a:rPr lang="sv-FI" dirty="0" smtClean="0"/>
              <a:t>, light </a:t>
            </a:r>
            <a:r>
              <a:rPr lang="sv-FI" dirty="0" err="1" smtClean="0"/>
              <a:t>could</a:t>
            </a:r>
            <a:r>
              <a:rPr lang="sv-FI" dirty="0" smtClean="0"/>
              <a:t> </a:t>
            </a:r>
            <a:r>
              <a:rPr lang="sv-FI" dirty="0" err="1" smtClean="0"/>
              <a:t>escape</a:t>
            </a:r>
            <a:endParaRPr lang="sv-FI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FI" dirty="0" smtClean="0"/>
              <a:t>Space has </a:t>
            </a:r>
            <a:r>
              <a:rPr lang="sv-FI" dirty="0" err="1" smtClean="0"/>
              <a:t>since</a:t>
            </a:r>
            <a:r>
              <a:rPr lang="sv-FI" dirty="0" smtClean="0"/>
              <a:t> </a:t>
            </a:r>
            <a:r>
              <a:rPr lang="sv-FI" dirty="0" err="1" smtClean="0"/>
              <a:t>stretched</a:t>
            </a:r>
            <a:r>
              <a:rPr lang="sv-FI" dirty="0" smtClean="0"/>
              <a:t> so the </a:t>
            </a:r>
            <a:r>
              <a:rPr lang="sv-FI" dirty="0" err="1" smtClean="0"/>
              <a:t>waves</a:t>
            </a:r>
            <a:r>
              <a:rPr lang="sv-FI" dirty="0" smtClean="0"/>
              <a:t> are </a:t>
            </a:r>
            <a:r>
              <a:rPr lang="sv-FI" dirty="0" err="1" smtClean="0"/>
              <a:t>now</a:t>
            </a:r>
            <a:r>
              <a:rPr lang="sv-FI" dirty="0" smtClean="0"/>
              <a:t> 1.07 mm (</a:t>
            </a:r>
            <a:r>
              <a:rPr lang="sv-FI" dirty="0" err="1" smtClean="0"/>
              <a:t>corresponding</a:t>
            </a:r>
            <a:r>
              <a:rPr lang="sv-FI" dirty="0" smtClean="0"/>
              <a:t> to 2.7 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FI" dirty="0" smtClean="0"/>
              <a:t>This CMB is the same in all </a:t>
            </a:r>
            <a:r>
              <a:rPr lang="sv-FI" dirty="0" err="1" smtClean="0"/>
              <a:t>directions</a:t>
            </a:r>
            <a:r>
              <a:rPr lang="sv-FI" dirty="0" smtClean="0"/>
              <a:t> of </a:t>
            </a:r>
            <a:r>
              <a:rPr lang="sv-FI" dirty="0" err="1" smtClean="0"/>
              <a:t>space</a:t>
            </a:r>
            <a:endParaRPr lang="sv-FI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FI" dirty="0" err="1" smtClean="0"/>
              <a:t>Tiny</a:t>
            </a:r>
            <a:r>
              <a:rPr lang="sv-FI" dirty="0" smtClean="0"/>
              <a:t> </a:t>
            </a:r>
            <a:r>
              <a:rPr lang="sv-FI" dirty="0" err="1" smtClean="0"/>
              <a:t>fluctuations</a:t>
            </a:r>
            <a:r>
              <a:rPr lang="sv-FI" dirty="0" smtClean="0"/>
              <a:t> </a:t>
            </a:r>
            <a:r>
              <a:rPr lang="sv-FI" dirty="0" err="1" smtClean="0"/>
              <a:t>give</a:t>
            </a:r>
            <a:r>
              <a:rPr lang="sv-FI" dirty="0" smtClean="0"/>
              <a:t> a hint </a:t>
            </a:r>
            <a:r>
              <a:rPr lang="sv-FI" dirty="0" err="1" smtClean="0"/>
              <a:t>how</a:t>
            </a:r>
            <a:r>
              <a:rPr lang="sv-FI" dirty="0" smtClean="0"/>
              <a:t> stars and </a:t>
            </a:r>
            <a:r>
              <a:rPr lang="sv-FI" dirty="0" err="1" smtClean="0"/>
              <a:t>galaxies</a:t>
            </a:r>
            <a:r>
              <a:rPr lang="sv-FI" dirty="0" smtClean="0"/>
              <a:t> </a:t>
            </a:r>
            <a:r>
              <a:rPr lang="sv-FI" dirty="0" err="1" smtClean="0"/>
              <a:t>could</a:t>
            </a:r>
            <a:r>
              <a:rPr lang="sv-FI" dirty="0" smtClean="0"/>
              <a:t> form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71268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193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D3 Cosmology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D3 Cosmology</dc:title>
  <dc:creator>Markus Norrby</dc:creator>
  <cp:lastModifiedBy>Markus Norrby</cp:lastModifiedBy>
  <cp:revision>8</cp:revision>
  <dcterms:created xsi:type="dcterms:W3CDTF">2015-10-26T08:54:13Z</dcterms:created>
  <dcterms:modified xsi:type="dcterms:W3CDTF">2015-10-26T12:31:07Z</dcterms:modified>
</cp:coreProperties>
</file>