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595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A950E-1665-4D1F-983C-74C3BC4525C3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63D9-5E13-4881-9551-6B9617FE2D2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305526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A950E-1665-4D1F-983C-74C3BC4525C3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63D9-5E13-4881-9551-6B9617FE2D2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2469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A950E-1665-4D1F-983C-74C3BC4525C3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63D9-5E13-4881-9551-6B9617FE2D2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7209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A950E-1665-4D1F-983C-74C3BC4525C3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63D9-5E13-4881-9551-6B9617FE2D2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15797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A950E-1665-4D1F-983C-74C3BC4525C3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63D9-5E13-4881-9551-6B9617FE2D2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828571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A950E-1665-4D1F-983C-74C3BC4525C3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63D9-5E13-4881-9551-6B9617FE2D2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761398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A950E-1665-4D1F-983C-74C3BC4525C3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63D9-5E13-4881-9551-6B9617FE2D2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737224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A950E-1665-4D1F-983C-74C3BC4525C3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63D9-5E13-4881-9551-6B9617FE2D2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646298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A950E-1665-4D1F-983C-74C3BC4525C3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63D9-5E13-4881-9551-6B9617FE2D2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54387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A950E-1665-4D1F-983C-74C3BC4525C3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63D9-5E13-4881-9551-6B9617FE2D2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584812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A950E-1665-4D1F-983C-74C3BC4525C3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63D9-5E13-4881-9551-6B9617FE2D2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63582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A950E-1665-4D1F-983C-74C3BC4525C3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363D9-5E13-4881-9551-6B9617FE2D2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155275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2.4 </a:t>
            </a:r>
            <a:r>
              <a:rPr lang="sv-FI" dirty="0" err="1" smtClean="0"/>
              <a:t>Work</a:t>
            </a:r>
            <a:r>
              <a:rPr lang="sv-FI" dirty="0" smtClean="0"/>
              <a:t>, </a:t>
            </a:r>
            <a:r>
              <a:rPr lang="sv-FI" dirty="0" err="1" smtClean="0"/>
              <a:t>energy</a:t>
            </a:r>
            <a:r>
              <a:rPr lang="sv-FI" dirty="0" smtClean="0"/>
              <a:t>, </a:t>
            </a:r>
            <a:r>
              <a:rPr lang="sv-FI" dirty="0" err="1" smtClean="0"/>
              <a:t>power</a:t>
            </a:r>
            <a:endParaRPr lang="sv-F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8229600" cy="5328592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sv-FI" b="1" dirty="0" smtClean="0"/>
                  <a:t>Work</a:t>
                </a:r>
                <a:r>
                  <a:rPr lang="sv-FI" dirty="0" smtClean="0"/>
                  <a:t> (W): </a:t>
                </a:r>
                <a:r>
                  <a:rPr lang="sv-FI" b="1" dirty="0" err="1" smtClean="0"/>
                  <a:t>change</a:t>
                </a:r>
                <a:r>
                  <a:rPr lang="sv-FI" b="1" dirty="0" smtClean="0"/>
                  <a:t> in </a:t>
                </a:r>
                <a:r>
                  <a:rPr lang="sv-FI" b="1" dirty="0" err="1" smtClean="0"/>
                  <a:t>energy</a:t>
                </a:r>
                <a:endParaRPr lang="sv-FI" b="1" dirty="0" smtClean="0"/>
              </a:p>
              <a:p>
                <a:r>
                  <a:rPr lang="sv-FI" dirty="0" err="1" smtClean="0"/>
                  <a:t>Work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done</a:t>
                </a:r>
                <a:r>
                  <a:rPr lang="sv-FI" dirty="0" smtClean="0"/>
                  <a:t> by a force: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𝑊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𝐹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sv-FI" b="0" i="1" smtClean="0">
                        <a:latin typeface="Cambria Math"/>
                      </a:rPr>
                      <m:t>𝑠</m:t>
                    </m:r>
                  </m:oMath>
                </a14:m>
                <a:endParaRPr lang="sv-FI" dirty="0" smtClean="0"/>
              </a:p>
              <a:p>
                <a:pPr lvl="1"/>
                <a:r>
                  <a:rPr lang="sv-FI" dirty="0" err="1" smtClean="0"/>
                  <a:t>Use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only</a:t>
                </a:r>
                <a:r>
                  <a:rPr lang="sv-FI" dirty="0" smtClean="0"/>
                  <a:t> the </a:t>
                </a:r>
                <a:r>
                  <a:rPr lang="sv-FI" dirty="0" err="1" smtClean="0"/>
                  <a:t>component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of</a:t>
                </a:r>
                <a:r>
                  <a:rPr lang="sv-FI" dirty="0" smtClean="0"/>
                  <a:t> </a:t>
                </a:r>
                <a:r>
                  <a:rPr lang="sv-FI" b="1" dirty="0" smtClean="0"/>
                  <a:t>F </a:t>
                </a:r>
                <a:r>
                  <a:rPr lang="sv-FI" b="1" dirty="0" err="1" smtClean="0"/>
                  <a:t>parallel</a:t>
                </a:r>
                <a:r>
                  <a:rPr lang="sv-FI" b="1" dirty="0" smtClean="0"/>
                  <a:t> to s</a:t>
                </a:r>
                <a:endParaRPr lang="sv-FI" dirty="0" smtClean="0"/>
              </a:p>
              <a:p>
                <a:pPr lvl="1"/>
                <a:r>
                  <a:rPr lang="sv-FI" dirty="0" smtClean="0"/>
                  <a:t>If the force is not constant, read the </a:t>
                </a:r>
                <a:r>
                  <a:rPr lang="sv-FI" b="1" dirty="0" smtClean="0"/>
                  <a:t>area under the graph</a:t>
                </a:r>
              </a:p>
              <a:p>
                <a:r>
                  <a:rPr lang="sv-FI" b="1" dirty="0" smtClean="0"/>
                  <a:t>Energy</a:t>
                </a:r>
                <a:r>
                  <a:rPr lang="sv-FI" dirty="0" smtClean="0"/>
                  <a:t> (E) is measued in Joules (J) (= kg m</a:t>
                </a:r>
                <a:r>
                  <a:rPr lang="sv-FI" baseline="30000" dirty="0" smtClean="0"/>
                  <a:t>2</a:t>
                </a:r>
                <a:r>
                  <a:rPr lang="sv-FI" dirty="0" smtClean="0"/>
                  <a:t> s</a:t>
                </a:r>
                <a:r>
                  <a:rPr lang="sv-FI" baseline="30000" dirty="0" smtClean="0"/>
                  <a:t>-2</a:t>
                </a:r>
                <a:r>
                  <a:rPr lang="sv-FI" dirty="0" smtClean="0"/>
                  <a:t>)</a:t>
                </a:r>
              </a:p>
              <a:p>
                <a:r>
                  <a:rPr lang="sv-FI" b="1" dirty="0" err="1" smtClean="0"/>
                  <a:t>Kinetic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sv-FI" b="0" i="1" smtClean="0">
                        <a:latin typeface="Cambria Math"/>
                      </a:rPr>
                      <m:t>𝑚</m:t>
                    </m:r>
                    <m:sSup>
                      <m:sSup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𝑣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sv-FI" dirty="0" smtClean="0"/>
              </a:p>
              <a:p>
                <a:r>
                  <a:rPr lang="sv-FI" b="1" dirty="0"/>
                  <a:t>Potential</a:t>
                </a:r>
                <a:r>
                  <a:rPr lang="sv-FI" dirty="0"/>
                  <a:t> </a:t>
                </a:r>
                <a:r>
                  <a:rPr lang="sv-FI" dirty="0" err="1"/>
                  <a:t>energy</a:t>
                </a:r>
                <a:r>
                  <a:rPr lang="sv-FI" dirty="0"/>
                  <a:t> by </a:t>
                </a:r>
                <a:r>
                  <a:rPr lang="sv-FI" dirty="0" err="1"/>
                  <a:t>gravity</a:t>
                </a:r>
                <a:r>
                  <a:rPr lang="sv-FI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i="1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sv-FI" i="1"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sv-FI" i="1">
                        <a:latin typeface="Cambria Math"/>
                      </a:rPr>
                      <m:t>=</m:t>
                    </m:r>
                    <m:r>
                      <a:rPr lang="sv-FI" i="1">
                        <a:latin typeface="Cambria Math"/>
                      </a:rPr>
                      <m:t>𝑚𝑔h</m:t>
                    </m:r>
                  </m:oMath>
                </a14:m>
                <a:endParaRPr lang="sv-FI" dirty="0"/>
              </a:p>
              <a:p>
                <a:pPr lvl="1"/>
                <a:r>
                  <a:rPr lang="sv-FI" dirty="0"/>
                  <a:t>Only depends on the vertical distance </a:t>
                </a:r>
                <a:r>
                  <a:rPr lang="sv-FI" dirty="0" smtClean="0"/>
                  <a:t>h</a:t>
                </a:r>
              </a:p>
              <a:p>
                <a:r>
                  <a:rPr lang="sv-FI" dirty="0" smtClean="0"/>
                  <a:t>Potential energy in a spring: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sv-FI" b="0" i="1" smtClean="0">
                        <a:latin typeface="Cambria Math"/>
                      </a:rPr>
                      <m:t>𝑘</m:t>
                    </m:r>
                    <m:sSup>
                      <m:sSup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sv-FI" dirty="0" smtClean="0"/>
              </a:p>
              <a:p>
                <a:pPr lvl="1"/>
                <a:r>
                  <a:rPr lang="sv-FI" dirty="0" smtClean="0"/>
                  <a:t>Spring </a:t>
                </a:r>
                <a:r>
                  <a:rPr lang="sv-FI" dirty="0" err="1" smtClean="0"/>
                  <a:t>constant</a:t>
                </a:r>
                <a:r>
                  <a:rPr lang="sv-FI" dirty="0" smtClean="0"/>
                  <a:t> k, </a:t>
                </a:r>
                <a:r>
                  <a:rPr lang="sv-FI" dirty="0" err="1" smtClean="0"/>
                  <a:t>displacenent</a:t>
                </a:r>
                <a:r>
                  <a:rPr lang="sv-FI" dirty="0" smtClean="0"/>
                  <a:t> x</a:t>
                </a:r>
              </a:p>
              <a:p>
                <a:endParaRPr lang="sv-FI" dirty="0" smtClean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229600" cy="5328592"/>
              </a:xfrm>
              <a:blipFill>
                <a:blip r:embed="rId2"/>
                <a:stretch>
                  <a:fillRect l="-1481" t="-2975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562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Platshållare för innehåll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764704"/>
                <a:ext cx="8229600" cy="4525963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sv-FI" dirty="0" smtClean="0"/>
                  <a:t>Energy is always </a:t>
                </a:r>
                <a:r>
                  <a:rPr lang="sv-FI" b="1" dirty="0" smtClean="0"/>
                  <a:t>conserved</a:t>
                </a:r>
                <a:r>
                  <a:rPr lang="sv-FI" dirty="0" smtClean="0"/>
                  <a:t>!</a:t>
                </a:r>
              </a:p>
              <a:p>
                <a:pPr lvl="1"/>
                <a:r>
                  <a:rPr lang="sv-FI" dirty="0" smtClean="0"/>
                  <a:t>Energy </a:t>
                </a:r>
                <a:r>
                  <a:rPr lang="sv-FI" b="1" dirty="0" smtClean="0"/>
                  <a:t>cannot be </a:t>
                </a:r>
                <a:r>
                  <a:rPr lang="sv-FI" b="1" dirty="0" err="1" smtClean="0"/>
                  <a:t>created</a:t>
                </a:r>
                <a:r>
                  <a:rPr lang="sv-FI" b="1" dirty="0" smtClean="0"/>
                  <a:t> or </a:t>
                </a:r>
                <a:r>
                  <a:rPr lang="sv-FI" b="1" dirty="0" err="1" smtClean="0"/>
                  <a:t>destroyed</a:t>
                </a:r>
                <a:r>
                  <a:rPr lang="sv-FI" dirty="0" smtClean="0"/>
                  <a:t>, only change form</a:t>
                </a:r>
              </a:p>
              <a:p>
                <a:pPr lvl="1"/>
                <a:r>
                  <a:rPr lang="sv-FI" dirty="0" smtClean="0"/>
                  <a:t>We often study the </a:t>
                </a:r>
                <a:r>
                  <a:rPr lang="sv-FI" b="1" dirty="0" smtClean="0"/>
                  <a:t>total mechanical energy </a:t>
                </a:r>
                <a:r>
                  <a:rPr lang="sv-FI" dirty="0" smtClean="0"/>
                  <a:t>in the beginning and at the end of a process: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SE" b="0" i="1" smtClean="0">
                            <a:latin typeface="Cambria Math" charset="0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sv-SE" b="0" i="1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sv-SE" b="0" i="1" smtClean="0">
                        <a:latin typeface="Cambria Math" charset="0"/>
                      </a:rPr>
                      <m:t>+</m:t>
                    </m:r>
                    <m:sSub>
                      <m:sSubPr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SE" b="0" i="1" smtClean="0">
                            <a:latin typeface="Cambria Math" charset="0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sv-SE" b="0" i="1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sv-SE" b="0" i="1" smtClean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SE" b="0" i="1" smtClean="0">
                            <a:latin typeface="Cambria Math" charset="0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sv-SE" b="0" i="1" smtClean="0">
                            <a:latin typeface="Cambria Math" charset="0"/>
                          </a:rPr>
                          <m:t>1</m:t>
                        </m:r>
                      </m:sub>
                    </m:sSub>
                    <m:r>
                      <a:rPr lang="sv-SE" b="0" i="1" smtClean="0">
                        <a:latin typeface="Cambria Math" charset="0"/>
                      </a:rPr>
                      <m:t>+</m:t>
                    </m:r>
                    <m:sSub>
                      <m:sSubPr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SE" b="0" i="1" smtClean="0">
                            <a:latin typeface="Cambria Math" charset="0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sv-SE" b="0" i="1" smtClean="0">
                            <a:latin typeface="Cambria Math" charset="0"/>
                          </a:rPr>
                          <m:t>1</m:t>
                        </m:r>
                      </m:sub>
                    </m:sSub>
                    <m:r>
                      <a:rPr lang="sv-FI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sv-S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SE" i="1">
                            <a:latin typeface="Cambria Math" charset="0"/>
                          </a:rPr>
                          <m:t>𝑊</m:t>
                        </m:r>
                      </m:e>
                      <m:sub>
                        <m:r>
                          <a:rPr lang="sv-SE" i="1">
                            <a:latin typeface="Cambria Math" charset="0"/>
                          </a:rPr>
                          <m:t>𝑓𝑟𝑖𝑐𝑡𝑖𝑜𝑛</m:t>
                        </m:r>
                      </m:sub>
                    </m:sSub>
                  </m:oMath>
                </a14:m>
                <a:endParaRPr lang="sv-FI" dirty="0" smtClean="0"/>
              </a:p>
              <a:p>
                <a:r>
                  <a:rPr lang="sv-FI" b="1" dirty="0" smtClean="0"/>
                  <a:t>Power </a:t>
                </a:r>
                <a:r>
                  <a:rPr lang="sv-FI" dirty="0"/>
                  <a:t>(P) </a:t>
                </a:r>
                <a:r>
                  <a:rPr lang="sv-FI" dirty="0" smtClean="0"/>
                  <a:t>measured in Watts (W) is </a:t>
                </a:r>
                <a:r>
                  <a:rPr lang="sv-FI" b="1" dirty="0" err="1" smtClean="0"/>
                  <a:t>energy</a:t>
                </a:r>
                <a:r>
                  <a:rPr lang="sv-FI" b="1" dirty="0" smtClean="0"/>
                  <a:t> </a:t>
                </a:r>
                <a:r>
                  <a:rPr lang="sv-FI" b="1" dirty="0" err="1" smtClean="0"/>
                  <a:t>change</a:t>
                </a:r>
                <a:r>
                  <a:rPr lang="sv-FI" b="1" dirty="0" smtClean="0"/>
                  <a:t> </a:t>
                </a:r>
                <a:r>
                  <a:rPr lang="sv-FI" b="1" dirty="0"/>
                  <a:t>per second</a:t>
                </a:r>
                <a:r>
                  <a:rPr lang="sv-FI" dirty="0"/>
                  <a:t>: </a:t>
                </a:r>
                <a:r>
                  <a:rPr lang="sv-SE" i="1" dirty="0" smtClean="0">
                    <a:latin typeface="Cambria Math"/>
                  </a:rPr>
                  <a:t/>
                </a:r>
                <a:br>
                  <a:rPr lang="sv-SE" i="1" dirty="0" smtClean="0">
                    <a:latin typeface="Cambria Math"/>
                  </a:rPr>
                </a:br>
                <a14:m>
                  <m:oMath xmlns:m="http://schemas.openxmlformats.org/officeDocument/2006/math">
                    <m:r>
                      <a:rPr lang="sv-FI" i="1">
                        <a:latin typeface="Cambria Math"/>
                      </a:rPr>
                      <m:t>𝑃</m:t>
                    </m:r>
                    <m:r>
                      <a:rPr lang="sv-FI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v-FI" i="1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sv-FI" i="1">
                            <a:latin typeface="Cambria Math"/>
                            <a:ea typeface="Cambria Math"/>
                          </a:rPr>
                          <m:t>𝐸</m:t>
                        </m:r>
                      </m:num>
                      <m:den>
                        <m:r>
                          <a:rPr lang="sv-FI" i="1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  <m:r>
                      <a:rPr lang="sv-FI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sv-FI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v-FI" i="1">
                            <a:latin typeface="Cambria Math"/>
                            <a:ea typeface="Cambria Math"/>
                          </a:rPr>
                          <m:t>𝑊</m:t>
                        </m:r>
                      </m:num>
                      <m:den>
                        <m:r>
                          <a:rPr lang="sv-FI" i="1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sv-FI" dirty="0"/>
              </a:p>
              <a:p>
                <a:pPr lvl="1"/>
                <a:r>
                  <a:rPr lang="sv-FI" dirty="0"/>
                  <a:t>For an </a:t>
                </a:r>
                <a:r>
                  <a:rPr lang="sv-FI" dirty="0" smtClean="0"/>
                  <a:t>object at constant speed </a:t>
                </a:r>
                <a:r>
                  <a:rPr lang="sv-FI" dirty="0"/>
                  <a:t>pushed by a constant force: </a:t>
                </a:r>
                <a14:m>
                  <m:oMath xmlns:m="http://schemas.openxmlformats.org/officeDocument/2006/math">
                    <m:r>
                      <a:rPr lang="sv-FI" i="1">
                        <a:latin typeface="Cambria Math"/>
                      </a:rPr>
                      <m:t>𝑃</m:t>
                    </m:r>
                    <m:r>
                      <a:rPr lang="sv-FI" i="1">
                        <a:latin typeface="Cambria Math"/>
                      </a:rPr>
                      <m:t>=</m:t>
                    </m:r>
                    <m:r>
                      <a:rPr lang="sv-FI" i="1">
                        <a:latin typeface="Cambria Math"/>
                      </a:rPr>
                      <m:t>𝐹</m:t>
                    </m:r>
                    <m:r>
                      <a:rPr lang="sv-FI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sv-FI" i="1">
                        <a:latin typeface="Cambria Math"/>
                      </a:rPr>
                      <m:t>𝑣</m:t>
                    </m:r>
                  </m:oMath>
                </a14:m>
                <a:endParaRPr lang="sv-FI" dirty="0"/>
              </a:p>
              <a:p>
                <a:r>
                  <a:rPr lang="sv-FI" dirty="0" err="1"/>
                  <a:t>Efficiency</a:t>
                </a:r>
                <a:r>
                  <a:rPr lang="sv-FI" dirty="0"/>
                  <a:t>: </a:t>
                </a:r>
                <a14:m>
                  <m:oMath xmlns:m="http://schemas.openxmlformats.org/officeDocument/2006/math">
                    <m:r>
                      <a:rPr lang="sv-FI" i="1">
                        <a:latin typeface="Cambria Math"/>
                        <a:ea typeface="Cambria Math"/>
                      </a:rPr>
                      <m:t>𝜂</m:t>
                    </m:r>
                    <m:r>
                      <a:rPr lang="sv-FI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sv-FI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v-FI" i="1">
                            <a:latin typeface="Cambria Math"/>
                            <a:ea typeface="Cambria Math"/>
                          </a:rPr>
                          <m:t>𝑢𝑠𝑒𝑓𝑢𝑙</m:t>
                        </m:r>
                        <m:r>
                          <a:rPr lang="sv-FI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sv-FI" i="1">
                            <a:latin typeface="Cambria Math"/>
                            <a:ea typeface="Cambria Math"/>
                          </a:rPr>
                          <m:t>𝑒𝑛𝑒𝑟𝑔𝑦</m:t>
                        </m:r>
                        <m:r>
                          <a:rPr lang="sv-FI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sv-FI" i="1">
                            <a:latin typeface="Cambria Math"/>
                            <a:ea typeface="Cambria Math"/>
                          </a:rPr>
                          <m:t>𝑜𝑢𝑡</m:t>
                        </m:r>
                      </m:num>
                      <m:den>
                        <m:r>
                          <a:rPr lang="sv-FI" i="1">
                            <a:latin typeface="Cambria Math"/>
                            <a:ea typeface="Cambria Math"/>
                          </a:rPr>
                          <m:t>𝑡𝑜𝑡𝑎𝑙</m:t>
                        </m:r>
                        <m:r>
                          <a:rPr lang="sv-FI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sv-FI" i="1">
                            <a:latin typeface="Cambria Math"/>
                            <a:ea typeface="Cambria Math"/>
                          </a:rPr>
                          <m:t>𝑒𝑛𝑒𝑟𝑔𝑦</m:t>
                        </m:r>
                        <m:r>
                          <a:rPr lang="sv-FI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sv-FI" i="1">
                            <a:latin typeface="Cambria Math"/>
                            <a:ea typeface="Cambria Math"/>
                          </a:rPr>
                          <m:t>𝑖𝑛</m:t>
                        </m:r>
                      </m:den>
                    </m:f>
                    <m:r>
                      <a:rPr lang="sv-FI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sv-FI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v-FI" i="1">
                            <a:latin typeface="Cambria Math"/>
                            <a:ea typeface="Cambria Math"/>
                          </a:rPr>
                          <m:t>𝑢𝑠𝑒𝑓𝑢𝑙</m:t>
                        </m:r>
                        <m:r>
                          <a:rPr lang="sv-FI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sv-FI" i="1">
                            <a:latin typeface="Cambria Math"/>
                            <a:ea typeface="Cambria Math"/>
                          </a:rPr>
                          <m:t>𝑝𝑜𝑤𝑒𝑟</m:t>
                        </m:r>
                        <m:r>
                          <a:rPr lang="sv-FI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sv-FI" i="1">
                            <a:latin typeface="Cambria Math"/>
                            <a:ea typeface="Cambria Math"/>
                          </a:rPr>
                          <m:t>𝑜𝑢𝑡</m:t>
                        </m:r>
                      </m:num>
                      <m:den>
                        <m:r>
                          <a:rPr lang="sv-FI" i="1">
                            <a:latin typeface="Cambria Math"/>
                            <a:ea typeface="Cambria Math"/>
                          </a:rPr>
                          <m:t>𝑡𝑜𝑡𝑎𝑙</m:t>
                        </m:r>
                        <m:r>
                          <a:rPr lang="sv-FI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sv-FI" i="1">
                            <a:latin typeface="Cambria Math"/>
                            <a:ea typeface="Cambria Math"/>
                          </a:rPr>
                          <m:t>𝑝𝑜𝑤𝑒𝑟</m:t>
                        </m:r>
                        <m:r>
                          <a:rPr lang="sv-FI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sv-FI" i="1">
                            <a:latin typeface="Cambria Math"/>
                            <a:ea typeface="Cambria Math"/>
                          </a:rPr>
                          <m:t>𝑖𝑛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3" name="Platshållare för innehåll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764704"/>
                <a:ext cx="8229600" cy="4525963"/>
              </a:xfrm>
              <a:blipFill>
                <a:blip r:embed="rId2"/>
                <a:stretch>
                  <a:fillRect l="-1259" t="-2692" r="-1481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713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Ex. 1: A ball (m = 2.0 kg) is held 1.5 m above the floor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GB" dirty="0" smtClean="0"/>
              <a:t>What is the potential energy?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GB" dirty="0" smtClean="0"/>
              <a:t>If released, how much kinetic energy would it have just before hitting the floor?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GB" dirty="0" smtClean="0"/>
              <a:t>At what speed would it hit the floor?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341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 2: A car (m = 1200 kg, u = 2.0 m s</a:t>
            </a:r>
            <a:r>
              <a:rPr lang="en-GB" baseline="30000" dirty="0" smtClean="0"/>
              <a:t>-1</a:t>
            </a:r>
            <a:r>
              <a:rPr lang="en-GB" dirty="0" smtClean="0"/>
              <a:t>) runs down a hill (12 m high, 85 m long) to reach v = 4.0 m s</a:t>
            </a:r>
            <a:r>
              <a:rPr lang="en-GB" baseline="30000" dirty="0" smtClean="0"/>
              <a:t>-1</a:t>
            </a:r>
            <a:r>
              <a:rPr lang="en-GB" dirty="0" smtClean="0"/>
              <a:t>. How big is the average force of friction?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870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195</Words>
  <Application>Microsoft Office PowerPoint</Application>
  <PresentationFormat>On-screen Show (4:3)</PresentationFormat>
  <Paragraphs>22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 Math</vt:lpstr>
      <vt:lpstr>Office Theme</vt:lpstr>
      <vt:lpstr>2.4 Work, energy, power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2.3 Work, energy, power</dc:title>
  <dc:creator>Markus Norrby</dc:creator>
  <cp:lastModifiedBy>Markus Norrby</cp:lastModifiedBy>
  <cp:revision>14</cp:revision>
  <dcterms:created xsi:type="dcterms:W3CDTF">2015-03-04T08:52:46Z</dcterms:created>
  <dcterms:modified xsi:type="dcterms:W3CDTF">2018-10-29T08:14:33Z</dcterms:modified>
</cp:coreProperties>
</file>