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0" r:id="rId7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5247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2274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855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109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1359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5036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183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44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16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299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3107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EB68-AA98-424D-A464-3E64F01CEDB0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0336-D635-4D93-A4B1-4EDF028C8BF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638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v-FI" dirty="0" smtClean="0"/>
              <a:t>Atomkärnan</a:t>
            </a:r>
            <a:endParaRPr lang="sv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4536504"/>
          </a:xfrm>
        </p:spPr>
        <p:txBody>
          <a:bodyPr/>
          <a:lstStyle/>
          <a:p>
            <a:r>
              <a:rPr lang="sv-FI" dirty="0" smtClean="0"/>
              <a:t>Atomkärnan består av </a:t>
            </a:r>
            <a:r>
              <a:rPr lang="sv-FI" b="1" dirty="0" smtClean="0"/>
              <a:t>protoner</a:t>
            </a:r>
            <a:r>
              <a:rPr lang="sv-FI" dirty="0" smtClean="0"/>
              <a:t> och </a:t>
            </a:r>
            <a:r>
              <a:rPr lang="sv-FI" b="1" dirty="0" smtClean="0"/>
              <a:t>neutroner</a:t>
            </a:r>
            <a:r>
              <a:rPr lang="sv-FI" dirty="0" smtClean="0"/>
              <a:t> (gemensamt namn: </a:t>
            </a:r>
            <a:r>
              <a:rPr lang="sv-FI" b="1" dirty="0" smtClean="0"/>
              <a:t>nukleoner</a:t>
            </a:r>
            <a:r>
              <a:rPr lang="sv-FI" dirty="0" smtClean="0"/>
              <a:t>)</a:t>
            </a:r>
          </a:p>
          <a:p>
            <a:r>
              <a:rPr lang="sv-FI" dirty="0" smtClean="0"/>
              <a:t>Antalet protoner anger </a:t>
            </a:r>
            <a:r>
              <a:rPr lang="sv-FI" b="1" dirty="0" smtClean="0"/>
              <a:t>grundämnet</a:t>
            </a:r>
          </a:p>
          <a:p>
            <a:r>
              <a:rPr lang="sv-FI" dirty="0" smtClean="0"/>
              <a:t>Antalet neutroner anger </a:t>
            </a:r>
            <a:r>
              <a:rPr lang="sv-FI" b="1" dirty="0" smtClean="0"/>
              <a:t>isotopen</a:t>
            </a:r>
          </a:p>
          <a:p>
            <a:r>
              <a:rPr lang="sv-FI" dirty="0" smtClean="0"/>
              <a:t>Ca </a:t>
            </a:r>
            <a:r>
              <a:rPr lang="sv-FI" dirty="0" smtClean="0"/>
              <a:t>117 </a:t>
            </a:r>
            <a:r>
              <a:rPr lang="sv-FI" dirty="0" smtClean="0"/>
              <a:t>grundämnen, ca 253 stabila isotoper, ca 3100 isotoper totalt</a:t>
            </a:r>
          </a:p>
          <a:p>
            <a:r>
              <a:rPr lang="sv-FI" b="1" dirty="0" smtClean="0"/>
              <a:t>Periodiska systemet </a:t>
            </a:r>
            <a:r>
              <a:rPr lang="sv-FI" dirty="0" smtClean="0"/>
              <a:t>visar alla grundämnen</a:t>
            </a:r>
          </a:p>
          <a:p>
            <a:r>
              <a:rPr lang="sv-FI" b="1" dirty="0" smtClean="0"/>
              <a:t>Nuklidkartan</a:t>
            </a:r>
            <a:r>
              <a:rPr lang="sv-FI" dirty="0" smtClean="0"/>
              <a:t> visar alla isotoper</a:t>
            </a:r>
            <a:endParaRPr lang="sv-FI" dirty="0" smtClean="0"/>
          </a:p>
        </p:txBody>
      </p:sp>
    </p:spTree>
    <p:extLst>
      <p:ext uri="{BB962C8B-B14F-4D97-AF65-F5344CB8AC3E}">
        <p14:creationId xmlns:p14="http://schemas.microsoft.com/office/powerpoint/2010/main" val="10109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26"/>
            <a:ext cx="9156597" cy="622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22353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-31591533"/>
            <a:ext cx="56857918" cy="384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1368" y="1544124"/>
            <a:ext cx="2952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 smtClean="0"/>
              <a:t>X – Grundämnets symbol</a:t>
            </a:r>
          </a:p>
          <a:p>
            <a:r>
              <a:rPr lang="sv-FI" sz="1600" dirty="0" smtClean="0"/>
              <a:t>A – Nukleontalet</a:t>
            </a:r>
          </a:p>
          <a:p>
            <a:r>
              <a:rPr lang="sv-FI" sz="1600" dirty="0" smtClean="0"/>
              <a:t>Z – Protontalet</a:t>
            </a:r>
          </a:p>
          <a:p>
            <a:r>
              <a:rPr lang="sv-FI" sz="1600" dirty="0" smtClean="0"/>
              <a:t>N – Neutrontalet</a:t>
            </a:r>
          </a:p>
          <a:p>
            <a:endParaRPr lang="sv-FI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69695" y="1730586"/>
                <a:ext cx="1616152" cy="71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v-FI" sz="40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sv-FI" sz="40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sv-FI" sz="40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sv-FI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FI" sz="4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FI" sz="4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sv-FI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95" y="1730586"/>
                <a:ext cx="1616152" cy="7185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68853" y="2898341"/>
                <a:ext cx="1616152" cy="72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v-FI" sz="40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sv-FI" sz="4000" b="0" i="1" smtClean="0">
                              <a:latin typeface="Cambria Math"/>
                            </a:rPr>
                            <m:t>79</m:t>
                          </m:r>
                        </m:sub>
                        <m:sup>
                          <m:r>
                            <a:rPr lang="sv-FI" sz="4000" b="0" i="1" smtClean="0">
                              <a:latin typeface="Cambria Math"/>
                            </a:rPr>
                            <m:t>197</m:t>
                          </m:r>
                        </m:sup>
                        <m:e>
                          <m:sSub>
                            <m:sSubPr>
                              <m:ctrlPr>
                                <a:rPr lang="sv-FI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v-FI" sz="4000" b="0" i="0" smtClean="0">
                                  <a:latin typeface="Cambria Math"/>
                                </a:rPr>
                                <m:t>Au</m:t>
                              </m:r>
                            </m:e>
                            <m:sub>
                              <m:r>
                                <a:rPr lang="sv-FI" sz="4000" b="0" i="1" smtClean="0">
                                  <a:latin typeface="Cambria Math"/>
                                </a:rPr>
                                <m:t>118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sv-FI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853" y="2898341"/>
                <a:ext cx="1616152" cy="722762"/>
              </a:xfrm>
              <a:prstGeom prst="rect">
                <a:avLst/>
              </a:prstGeom>
              <a:blipFill rotWithShape="1">
                <a:blip r:embed="rId3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093114" y="4725144"/>
                <a:ext cx="16161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v-FI" sz="40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sv-FI" sz="4000" b="0" i="1" smtClean="0">
                              <a:latin typeface="Cambria Math"/>
                            </a:rPr>
                            <m:t>197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sv-FI" sz="4000" b="0" i="0" smtClean="0">
                              <a:latin typeface="Cambria Math"/>
                            </a:rPr>
                            <m:t>Au</m:t>
                          </m:r>
                        </m:e>
                      </m:sPre>
                    </m:oMath>
                  </m:oMathPara>
                </a14:m>
                <a:endParaRPr lang="sv-FI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14" y="4725144"/>
                <a:ext cx="161615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5616" y="897793"/>
            <a:ext cx="5138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3600" dirty="0" smtClean="0"/>
              <a:t>Beteckning för isotoper:</a:t>
            </a:r>
            <a:endParaRPr lang="sv-FI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3861048"/>
            <a:ext cx="673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3600" dirty="0" smtClean="0"/>
              <a:t>Oftast används bara kortformen:</a:t>
            </a:r>
            <a:endParaRPr lang="sv-FI" sz="3600" dirty="0"/>
          </a:p>
        </p:txBody>
      </p:sp>
    </p:spTree>
    <p:extLst>
      <p:ext uri="{BB962C8B-B14F-4D97-AF65-F5344CB8AC3E}">
        <p14:creationId xmlns:p14="http://schemas.microsoft.com/office/powerpoint/2010/main" val="7100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4" grpId="0"/>
      <p:bldP spid="25" grpId="0"/>
      <p:bldP spid="7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764704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sv-FI" dirty="0" smtClean="0"/>
                  <a:t>Kärnan hålls samman med </a:t>
                </a:r>
                <a:r>
                  <a:rPr lang="sv-FI" b="1" dirty="0" smtClean="0"/>
                  <a:t>stark </a:t>
                </a:r>
                <a:r>
                  <a:rPr lang="sv-FI" b="1" dirty="0"/>
                  <a:t>växelverkan </a:t>
                </a:r>
                <a:r>
                  <a:rPr lang="sv-FI" dirty="0" smtClean="0"/>
                  <a:t>(räckvidd </a:t>
                </a:r>
                <a:r>
                  <a:rPr lang="sv-FI" dirty="0"/>
                  <a:t>ca 2 </a:t>
                </a:r>
                <a:r>
                  <a:rPr lang="sv-FI" dirty="0" smtClean="0"/>
                  <a:t>fm, f </a:t>
                </a:r>
                <a:r>
                  <a:rPr lang="sv-FI" dirty="0"/>
                  <a:t>= </a:t>
                </a:r>
                <a:r>
                  <a:rPr lang="sv-FI" dirty="0" err="1"/>
                  <a:t>femto</a:t>
                </a:r>
                <a:r>
                  <a:rPr lang="sv-FI" dirty="0"/>
                  <a:t> = 10</a:t>
                </a:r>
                <a:r>
                  <a:rPr lang="sv-FI" baseline="30000" dirty="0"/>
                  <a:t>-15</a:t>
                </a:r>
                <a:r>
                  <a:rPr lang="sv-FI" dirty="0" smtClean="0"/>
                  <a:t>)</a:t>
                </a:r>
                <a:endParaRPr lang="sv-FI" dirty="0" smtClean="0"/>
              </a:p>
              <a:p>
                <a:r>
                  <a:rPr lang="sv-FI" dirty="0" smtClean="0"/>
                  <a:t>Kärnradien: ca 1,</a:t>
                </a:r>
                <a14:m>
                  <m:oMath xmlns:m="http://schemas.openxmlformats.org/officeDocument/2006/math">
                    <m:r>
                      <a:rPr lang="sv-FI" b="0" i="0" smtClean="0">
                        <a:latin typeface="Cambria Math"/>
                      </a:rPr>
                      <m:t>2</m:t>
                    </m:r>
                    <m:rad>
                      <m:radPr>
                        <m:ctrlPr>
                          <a:rPr lang="sv-FI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v-FI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sv-FI" b="0" i="1" smtClean="0">
                            <a:latin typeface="Cambria Math"/>
                          </a:rPr>
                          <m:t>𝐴</m:t>
                        </m:r>
                      </m:e>
                    </m:rad>
                  </m:oMath>
                </a14:m>
                <a:r>
                  <a:rPr lang="sv-FI" dirty="0" smtClean="0"/>
                  <a:t> </a:t>
                </a:r>
                <a:r>
                  <a:rPr lang="sv-FI" dirty="0" smtClean="0"/>
                  <a:t>fm </a:t>
                </a:r>
              </a:p>
              <a:p>
                <a:r>
                  <a:rPr lang="sv-FI" b="1" dirty="0" smtClean="0"/>
                  <a:t>Atommassenheten</a:t>
                </a:r>
                <a:r>
                  <a:rPr lang="sv-FI" dirty="0" smtClean="0"/>
                  <a:t> </a:t>
                </a:r>
                <a:r>
                  <a:rPr lang="sv-FI" dirty="0"/>
                  <a:t>(</a:t>
                </a:r>
                <a:r>
                  <a:rPr lang="sv-FI" dirty="0" smtClean="0"/>
                  <a:t>u): </a:t>
                </a:r>
                <a:br>
                  <a:rPr lang="sv-FI" dirty="0" smtClean="0"/>
                </a:b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sv-FI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FI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FI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sv-FI" dirty="0" smtClean="0"/>
                  <a:t> </a:t>
                </a:r>
                <a:r>
                  <a:rPr lang="sv-FI" dirty="0" smtClean="0"/>
                  <a:t>av </a:t>
                </a:r>
                <a:r>
                  <a:rPr lang="sv-FI" baseline="30000" dirty="0" smtClean="0"/>
                  <a:t>12</a:t>
                </a:r>
                <a:r>
                  <a:rPr lang="sv-FI" dirty="0" smtClean="0"/>
                  <a:t>C massa = </a:t>
                </a:r>
                <a14:m>
                  <m:oMath xmlns:m="http://schemas.openxmlformats.org/officeDocument/2006/math">
                    <m:r>
                      <a:rPr lang="sv-FI" b="0" i="1" smtClean="0">
                        <a:latin typeface="Cambria Math"/>
                      </a:rPr>
                      <m:t>1,66</m:t>
                    </m:r>
                    <m:r>
                      <a:rPr lang="sv-FI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sv-FI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v-FI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sv-FI" b="0" i="1" smtClean="0">
                            <a:latin typeface="Cambria Math"/>
                            <a:ea typeface="Cambria Math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sv-FI" dirty="0" smtClean="0"/>
                  <a:t> </a:t>
                </a:r>
                <a:r>
                  <a:rPr lang="sv-FI" dirty="0" smtClean="0"/>
                  <a:t>kg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sv-FI" sz="3200" dirty="0"/>
                  <a:t>E = </a:t>
                </a:r>
                <a:r>
                  <a:rPr lang="sv-FI" sz="3200" dirty="0" smtClean="0"/>
                  <a:t>mc</a:t>
                </a:r>
                <a:r>
                  <a:rPr lang="sv-FI" sz="3200" baseline="30000" dirty="0" smtClean="0"/>
                  <a:t>2</a:t>
                </a:r>
                <a:r>
                  <a:rPr lang="sv-FI" sz="3200" dirty="0" smtClean="0"/>
                  <a:t> </a:t>
                </a:r>
                <a:endParaRPr lang="sv-FI" sz="3200" dirty="0"/>
              </a:p>
              <a:p>
                <a:pPr marL="742950" lvl="2" indent="-342900"/>
                <a:r>
                  <a:rPr lang="sv-FI" sz="2800" dirty="0"/>
                  <a:t>Energi</a:t>
                </a:r>
                <a:r>
                  <a:rPr lang="sv-FI" dirty="0" smtClean="0"/>
                  <a:t> </a:t>
                </a:r>
                <a:r>
                  <a:rPr lang="sv-FI" sz="2800" dirty="0"/>
                  <a:t>= massa!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sv-FI" dirty="0" smtClean="0"/>
                  <a:t>T.ex. </a:t>
                </a:r>
                <a:r>
                  <a:rPr lang="sv-FI" dirty="0" smtClean="0"/>
                  <a:t>1u </a:t>
                </a:r>
                <a:r>
                  <a:rPr lang="sv-FI" dirty="0"/>
                  <a:t>=</a:t>
                </a:r>
                <a:r>
                  <a:rPr lang="sv-FI" dirty="0" smtClean="0"/>
                  <a:t> </a:t>
                </a:r>
                <a:r>
                  <a:rPr lang="sv-FI" dirty="0" smtClean="0"/>
                  <a:t>931,49 </a:t>
                </a:r>
                <a:r>
                  <a:rPr lang="sv-FI" dirty="0" smtClean="0"/>
                  <a:t>MeV</a:t>
                </a:r>
                <a:endParaRPr lang="sv-FI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764704"/>
                <a:ext cx="8229600" cy="4525963"/>
              </a:xfrm>
              <a:blipFill rotWithShape="1">
                <a:blip r:embed="rId2"/>
                <a:stretch>
                  <a:fillRect l="-1704" t="-1750" b="-808"/>
                </a:stretch>
              </a:blipFill>
            </p:spPr>
            <p:txBody>
              <a:bodyPr/>
              <a:lstStyle/>
              <a:p>
                <a:r>
                  <a:rPr lang="sv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120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Atomkärnan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Åbo Akademi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Atomkärnan</dc:title>
  <dc:creator>Markus Norrby</dc:creator>
  <cp:lastModifiedBy>Markus Norrby</cp:lastModifiedBy>
  <cp:revision>12</cp:revision>
  <dcterms:created xsi:type="dcterms:W3CDTF">2011-11-04T10:42:30Z</dcterms:created>
  <dcterms:modified xsi:type="dcterms:W3CDTF">2014-10-31T07:40:18Z</dcterms:modified>
</cp:coreProperties>
</file>