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18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A89E7-9255-480A-8F53-827837B87480}" type="datetimeFigureOut">
              <a:rPr lang="sv-FI" smtClean="0"/>
              <a:t>29.10.2018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B455E-F01D-4D96-83CC-EDC5C7F76105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452880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A89E7-9255-480A-8F53-827837B87480}" type="datetimeFigureOut">
              <a:rPr lang="sv-FI" smtClean="0"/>
              <a:t>29.10.2018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B455E-F01D-4D96-83CC-EDC5C7F76105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610898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A89E7-9255-480A-8F53-827837B87480}" type="datetimeFigureOut">
              <a:rPr lang="sv-FI" smtClean="0"/>
              <a:t>29.10.2018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B455E-F01D-4D96-83CC-EDC5C7F76105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449447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A89E7-9255-480A-8F53-827837B87480}" type="datetimeFigureOut">
              <a:rPr lang="sv-FI" smtClean="0"/>
              <a:t>29.10.2018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B455E-F01D-4D96-83CC-EDC5C7F76105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363872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A89E7-9255-480A-8F53-827837B87480}" type="datetimeFigureOut">
              <a:rPr lang="sv-FI" smtClean="0"/>
              <a:t>29.10.2018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B455E-F01D-4D96-83CC-EDC5C7F76105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187285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A89E7-9255-480A-8F53-827837B87480}" type="datetimeFigureOut">
              <a:rPr lang="sv-FI" smtClean="0"/>
              <a:t>29.10.2018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B455E-F01D-4D96-83CC-EDC5C7F76105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86128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A89E7-9255-480A-8F53-827837B87480}" type="datetimeFigureOut">
              <a:rPr lang="sv-FI" smtClean="0"/>
              <a:t>29.10.2018</a:t>
            </a:fld>
            <a:endParaRPr lang="sv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B455E-F01D-4D96-83CC-EDC5C7F76105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578001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A89E7-9255-480A-8F53-827837B87480}" type="datetimeFigureOut">
              <a:rPr lang="sv-FI" smtClean="0"/>
              <a:t>29.10.2018</a:t>
            </a:fld>
            <a:endParaRPr lang="sv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B455E-F01D-4D96-83CC-EDC5C7F76105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038058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A89E7-9255-480A-8F53-827837B87480}" type="datetimeFigureOut">
              <a:rPr lang="sv-FI" smtClean="0"/>
              <a:t>29.10.2018</a:t>
            </a:fld>
            <a:endParaRPr lang="sv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B455E-F01D-4D96-83CC-EDC5C7F76105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982548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A89E7-9255-480A-8F53-827837B87480}" type="datetimeFigureOut">
              <a:rPr lang="sv-FI" smtClean="0"/>
              <a:t>29.10.2018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B455E-F01D-4D96-83CC-EDC5C7F76105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814264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A89E7-9255-480A-8F53-827837B87480}" type="datetimeFigureOut">
              <a:rPr lang="sv-FI" smtClean="0"/>
              <a:t>29.10.2018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B455E-F01D-4D96-83CC-EDC5C7F76105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585003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2A89E7-9255-480A-8F53-827837B87480}" type="datetimeFigureOut">
              <a:rPr lang="sv-FI" smtClean="0"/>
              <a:t>29.10.2018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4B455E-F01D-4D96-83CC-EDC5C7F76105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517512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FI" sz="3600" dirty="0" smtClean="0"/>
              <a:t>6. </a:t>
            </a:r>
            <a:r>
              <a:rPr lang="sv-FI" sz="3600" dirty="0" err="1" smtClean="0"/>
              <a:t>Work</a:t>
            </a:r>
            <a:r>
              <a:rPr lang="sv-FI" sz="3600" dirty="0" smtClean="0"/>
              <a:t>, potential </a:t>
            </a:r>
            <a:r>
              <a:rPr lang="sv-FI" sz="3600" dirty="0" err="1" smtClean="0"/>
              <a:t>energy</a:t>
            </a:r>
            <a:r>
              <a:rPr lang="sv-FI" sz="3600" dirty="0"/>
              <a:t>, </a:t>
            </a:r>
            <a:r>
              <a:rPr lang="sv-FI" sz="3600" dirty="0" err="1"/>
              <a:t>kinetic</a:t>
            </a:r>
            <a:r>
              <a:rPr lang="sv-FI" sz="3600" dirty="0"/>
              <a:t> </a:t>
            </a:r>
            <a:r>
              <a:rPr lang="sv-FI" sz="3600" dirty="0" err="1"/>
              <a:t>energy</a:t>
            </a:r>
            <a:endParaRPr lang="sv-FI" sz="3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17638"/>
                <a:ext cx="8435280" cy="5323730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sv-FI" dirty="0" smtClean="0"/>
                  <a:t>Energy (E) </a:t>
                </a:r>
                <a:r>
                  <a:rPr lang="sv-FI" b="1" dirty="0" err="1" smtClean="0"/>
                  <a:t>cannot</a:t>
                </a:r>
                <a:r>
                  <a:rPr lang="sv-FI" b="1" dirty="0" smtClean="0"/>
                  <a:t> be </a:t>
                </a:r>
                <a:r>
                  <a:rPr lang="sv-FI" b="1" dirty="0" err="1" smtClean="0"/>
                  <a:t>created</a:t>
                </a:r>
                <a:r>
                  <a:rPr lang="sv-FI" b="1" dirty="0" smtClean="0"/>
                  <a:t> or </a:t>
                </a:r>
                <a:r>
                  <a:rPr lang="sv-FI" b="1" dirty="0" err="1" smtClean="0"/>
                  <a:t>destroyed</a:t>
                </a:r>
                <a:r>
                  <a:rPr lang="sv-FI" dirty="0" smtClean="0"/>
                  <a:t>, </a:t>
                </a:r>
                <a:r>
                  <a:rPr lang="sv-FI" dirty="0" err="1" smtClean="0"/>
                  <a:t>only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change</a:t>
                </a:r>
                <a:r>
                  <a:rPr lang="sv-FI" dirty="0" smtClean="0"/>
                  <a:t> </a:t>
                </a:r>
                <a:r>
                  <a:rPr lang="sv-FI" dirty="0" smtClean="0"/>
                  <a:t>form</a:t>
                </a:r>
                <a:r>
                  <a:rPr lang="sv-FI" dirty="0" smtClean="0"/>
                  <a:t>!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sv-FI" dirty="0"/>
                  <a:t>Unit: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v-FI">
                        <a:latin typeface="Cambria Math"/>
                      </a:rPr>
                      <m:t>J</m:t>
                    </m:r>
                    <m:r>
                      <a:rPr lang="sv-FI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sv-FI">
                        <a:latin typeface="Cambria Math"/>
                      </a:rPr>
                      <m:t>Nm</m:t>
                    </m:r>
                    <m:r>
                      <a:rPr lang="sv-FI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sv-FI">
                        <a:latin typeface="Cambria Math"/>
                      </a:rPr>
                      <m:t>kg</m:t>
                    </m:r>
                    <m:sSup>
                      <m:sSupPr>
                        <m:ctrlPr>
                          <a:rPr lang="sv-FI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sv-FI">
                            <a:latin typeface="Cambria Math"/>
                          </a:rPr>
                          <m:t>m</m:t>
                        </m:r>
                      </m:e>
                      <m:sup>
                        <m:r>
                          <a:rPr lang="sv-FI">
                            <a:latin typeface="Cambria Math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sv-FI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sv-FI">
                            <a:latin typeface="Cambria Math"/>
                          </a:rPr>
                          <m:t>s</m:t>
                        </m:r>
                      </m:e>
                      <m:sup>
                        <m:r>
                          <a:rPr lang="sv-FI">
                            <a:latin typeface="Cambria Math"/>
                          </a:rPr>
                          <m:t>−2</m:t>
                        </m:r>
                      </m:sup>
                    </m:sSup>
                  </m:oMath>
                </a14:m>
                <a:endParaRPr lang="sv-FI" dirty="0"/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sv-FI" dirty="0"/>
                  <a:t>Old </a:t>
                </a:r>
                <a:r>
                  <a:rPr lang="sv-FI" dirty="0" err="1"/>
                  <a:t>unit</a:t>
                </a:r>
                <a:r>
                  <a:rPr lang="sv-FI" dirty="0"/>
                  <a:t>: </a:t>
                </a:r>
                <a:r>
                  <a:rPr lang="sv-FI" dirty="0" err="1"/>
                  <a:t>Calorie</a:t>
                </a:r>
                <a:r>
                  <a:rPr lang="sv-FI" dirty="0"/>
                  <a:t>, 1 cal = 4.184 </a:t>
                </a:r>
                <a:r>
                  <a:rPr lang="sv-FI" dirty="0" smtClean="0"/>
                  <a:t>J</a:t>
                </a:r>
                <a:endParaRPr lang="sv-FI" dirty="0" smtClean="0"/>
              </a:p>
              <a:p>
                <a:r>
                  <a:rPr lang="sv-FI" b="1" dirty="0" err="1" smtClean="0"/>
                  <a:t>Work</a:t>
                </a:r>
                <a:r>
                  <a:rPr lang="sv-FI" dirty="0" smtClean="0"/>
                  <a:t> (W) </a:t>
                </a:r>
                <a:r>
                  <a:rPr lang="sv-FI" dirty="0" err="1" smtClean="0"/>
                  <a:t>tells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us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about</a:t>
                </a:r>
                <a:r>
                  <a:rPr lang="sv-FI" dirty="0" smtClean="0"/>
                  <a:t> a </a:t>
                </a:r>
                <a:r>
                  <a:rPr lang="sv-FI" b="1" dirty="0" err="1" smtClean="0"/>
                  <a:t>change</a:t>
                </a:r>
                <a:r>
                  <a:rPr lang="sv-FI" b="1" dirty="0" smtClean="0"/>
                  <a:t> in </a:t>
                </a:r>
                <a:r>
                  <a:rPr lang="sv-FI" b="1" dirty="0" err="1" smtClean="0"/>
                  <a:t>energy</a:t>
                </a:r>
                <a:endParaRPr lang="sv-FI" b="1" dirty="0" smtClean="0"/>
              </a:p>
              <a:p>
                <a:pPr lvl="1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𝑊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r>
                      <a:rPr lang="sv-FI" b="0" i="1" smtClean="0">
                        <a:latin typeface="Cambria Math"/>
                      </a:rPr>
                      <m:t>𝐹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sv-FI" b="0" i="1" smtClean="0">
                        <a:latin typeface="Cambria Math"/>
                      </a:rPr>
                      <m:t>𝑠</m:t>
                    </m:r>
                  </m:oMath>
                </a14:m>
                <a:r>
                  <a:rPr lang="sv-FI" dirty="0" smtClean="0"/>
                  <a:t> </a:t>
                </a:r>
              </a:p>
              <a:p>
                <a:pPr marL="914400" lvl="2" indent="0">
                  <a:buNone/>
                </a:pPr>
                <a:r>
                  <a:rPr lang="sv-FI" dirty="0" smtClean="0"/>
                  <a:t>(</a:t>
                </a:r>
                <a:r>
                  <a:rPr lang="sv-FI" dirty="0" err="1" smtClean="0"/>
                  <a:t>if</a:t>
                </a:r>
                <a:r>
                  <a:rPr lang="sv-FI" dirty="0" smtClean="0"/>
                  <a:t> </a:t>
                </a:r>
                <a:r>
                  <a:rPr lang="sv-FI" i="1" dirty="0" smtClean="0"/>
                  <a:t>F</a:t>
                </a:r>
                <a:r>
                  <a:rPr lang="sv-FI" dirty="0" smtClean="0"/>
                  <a:t> not </a:t>
                </a:r>
                <a:r>
                  <a:rPr lang="sv-FI" dirty="0" err="1" smtClean="0"/>
                  <a:t>parallel</a:t>
                </a:r>
                <a:r>
                  <a:rPr lang="sv-FI" dirty="0" smtClean="0"/>
                  <a:t> to </a:t>
                </a:r>
                <a:r>
                  <a:rPr lang="sv-FI" i="1" dirty="0" smtClean="0"/>
                  <a:t>s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we</a:t>
                </a:r>
                <a:r>
                  <a:rPr lang="sv-FI" dirty="0" smtClean="0"/>
                  <a:t> must </a:t>
                </a:r>
                <a:r>
                  <a:rPr lang="sv-FI" dirty="0" err="1" smtClean="0"/>
                  <a:t>use</a:t>
                </a:r>
                <a:r>
                  <a:rPr lang="sv-FI" dirty="0" smtClean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v-FI" b="0" i="0" dirty="0" smtClean="0">
                        <a:latin typeface="Cambria Math"/>
                      </a:rPr>
                      <m:t>W</m:t>
                    </m:r>
                    <m:r>
                      <a:rPr lang="sv-FI" i="1" dirty="0">
                        <a:latin typeface="Cambria Math"/>
                      </a:rPr>
                      <m:t>=</m:t>
                    </m:r>
                    <m:r>
                      <a:rPr lang="sv-FI" i="1" dirty="0">
                        <a:latin typeface="Cambria Math"/>
                      </a:rPr>
                      <m:t>𝐹</m:t>
                    </m:r>
                    <m:r>
                      <a:rPr lang="sv-FI" i="1" dirty="0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sv-FI" i="1" dirty="0">
                        <a:latin typeface="Cambria Math"/>
                      </a:rPr>
                      <m:t>𝑠</m:t>
                    </m:r>
                    <m:r>
                      <a:rPr lang="sv-FI" i="1" dirty="0" smtClean="0">
                        <a:latin typeface="Cambria Math"/>
                        <a:ea typeface="Cambria Math"/>
                      </a:rPr>
                      <m:t>∙</m:t>
                    </m:r>
                    <m:func>
                      <m:funcPr>
                        <m:ctrlPr>
                          <a:rPr lang="sv-FI" i="1" dirty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v-FI" dirty="0">
                            <a:latin typeface="Cambria Math"/>
                          </a:rPr>
                          <m:t>cos</m:t>
                        </m:r>
                      </m:fName>
                      <m:e>
                        <m:r>
                          <a:rPr lang="sv-FI" i="1" dirty="0">
                            <a:latin typeface="Cambria Math"/>
                            <a:ea typeface="Cambria Math"/>
                          </a:rPr>
                          <m:t>𝜃</m:t>
                        </m:r>
                      </m:e>
                    </m:func>
                  </m:oMath>
                </a14:m>
                <a:r>
                  <a:rPr lang="sv-FI" dirty="0" smtClean="0"/>
                  <a:t>)</a:t>
                </a:r>
              </a:p>
              <a:p>
                <a:r>
                  <a:rPr lang="sv-FI" dirty="0" err="1" smtClean="0"/>
                  <a:t>Example</a:t>
                </a:r>
                <a:r>
                  <a:rPr lang="sv-FI" dirty="0" smtClean="0"/>
                  <a:t> </a:t>
                </a:r>
                <a:r>
                  <a:rPr lang="sv-FI" dirty="0" smtClean="0"/>
                  <a:t>1:</a:t>
                </a:r>
              </a:p>
              <a:p>
                <a:pPr marL="971550" lvl="1" indent="-514350">
                  <a:buFont typeface="+mj-lt"/>
                  <a:buAutoNum type="alphaLcParenR"/>
                </a:pPr>
                <a:r>
                  <a:rPr lang="sv-FI" dirty="0" smtClean="0"/>
                  <a:t>A </a:t>
                </a:r>
                <a:r>
                  <a:rPr lang="sv-FI" dirty="0" err="1" smtClean="0"/>
                  <a:t>chair</a:t>
                </a:r>
                <a:r>
                  <a:rPr lang="sv-FI" dirty="0" smtClean="0"/>
                  <a:t> is </a:t>
                </a:r>
                <a:r>
                  <a:rPr lang="sv-FI" dirty="0" err="1" smtClean="0"/>
                  <a:t>pushed</a:t>
                </a:r>
                <a:r>
                  <a:rPr lang="sv-FI" dirty="0" smtClean="0"/>
                  <a:t> 5 m </a:t>
                </a:r>
                <a:r>
                  <a:rPr lang="sv-FI" dirty="0" err="1" smtClean="0"/>
                  <a:t>using</a:t>
                </a:r>
                <a:r>
                  <a:rPr lang="sv-FI" dirty="0" smtClean="0"/>
                  <a:t> a force </a:t>
                </a:r>
                <a:r>
                  <a:rPr lang="sv-FI" dirty="0" err="1" smtClean="0"/>
                  <a:t>of</a:t>
                </a:r>
                <a:r>
                  <a:rPr lang="sv-FI" dirty="0" smtClean="0"/>
                  <a:t> 20 N. </a:t>
                </a:r>
                <a:r>
                  <a:rPr lang="sv-FI" dirty="0" err="1" smtClean="0"/>
                  <a:t>How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much</a:t>
                </a:r>
                <a:r>
                  <a:rPr lang="sv-FI" dirty="0" smtClean="0"/>
                  <a:t> work is </a:t>
                </a:r>
                <a:r>
                  <a:rPr lang="sv-FI" dirty="0" err="1" smtClean="0"/>
                  <a:t>done</a:t>
                </a:r>
                <a:r>
                  <a:rPr lang="sv-FI" dirty="0" smtClean="0"/>
                  <a:t>?</a:t>
                </a:r>
              </a:p>
              <a:p>
                <a:pPr marL="971550" lvl="1" indent="-514350">
                  <a:buFont typeface="+mj-lt"/>
                  <a:buAutoNum type="alphaLcParenR"/>
                </a:pPr>
                <a:r>
                  <a:rPr lang="sv-FI" dirty="0" smtClean="0"/>
                  <a:t>A </a:t>
                </a:r>
                <a:r>
                  <a:rPr lang="sv-FI" dirty="0" err="1" smtClean="0"/>
                  <a:t>chair</a:t>
                </a:r>
                <a:r>
                  <a:rPr lang="sv-FI" dirty="0" smtClean="0"/>
                  <a:t> (m = 10 kg) is </a:t>
                </a:r>
                <a:r>
                  <a:rPr lang="sv-FI" dirty="0" err="1" smtClean="0"/>
                  <a:t>lifted</a:t>
                </a:r>
                <a:r>
                  <a:rPr lang="sv-FI" dirty="0" smtClean="0"/>
                  <a:t> 1.0 m. </a:t>
                </a:r>
                <a:r>
                  <a:rPr lang="sv-FI" dirty="0" err="1" smtClean="0"/>
                  <a:t>How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much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work</a:t>
                </a:r>
                <a:r>
                  <a:rPr lang="sv-FI" dirty="0" smtClean="0"/>
                  <a:t> is </a:t>
                </a:r>
                <a:r>
                  <a:rPr lang="sv-FI" dirty="0" err="1" smtClean="0"/>
                  <a:t>done</a:t>
                </a:r>
                <a:r>
                  <a:rPr lang="sv-FI" dirty="0" smtClean="0"/>
                  <a:t>?</a:t>
                </a:r>
              </a:p>
            </p:txBody>
          </p:sp>
        </mc:Choice>
        <mc:Fallback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17638"/>
                <a:ext cx="8435280" cy="5323730"/>
              </a:xfrm>
              <a:blipFill>
                <a:blip r:embed="rId2"/>
                <a:stretch>
                  <a:fillRect l="-1445" t="-2291" r="-939" b="-344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102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07504" y="188640"/>
                <a:ext cx="8928992" cy="5184576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sv-FI" b="1" dirty="0" smtClean="0"/>
                  <a:t>Potential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energy</a:t>
                </a:r>
                <a:r>
                  <a:rPr lang="sv-FI" dirty="0" smtClean="0"/>
                  <a:t>: ”</a:t>
                </a:r>
                <a:r>
                  <a:rPr lang="sv-FI" dirty="0" err="1" smtClean="0"/>
                  <a:t>stored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energy</a:t>
                </a:r>
                <a:r>
                  <a:rPr lang="sv-FI" dirty="0" smtClean="0"/>
                  <a:t>”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𝑝</m:t>
                        </m:r>
                      </m:sub>
                    </m:sSub>
                    <m:r>
                      <a:rPr lang="sv-FI" b="0" i="1" smtClean="0">
                        <a:latin typeface="Cambria Math"/>
                      </a:rPr>
                      <m:t>=</m:t>
                    </m:r>
                    <m:r>
                      <a:rPr lang="sv-FI" b="0" i="1" smtClean="0">
                        <a:latin typeface="Cambria Math"/>
                      </a:rPr>
                      <m:t>𝑚𝑔h</m:t>
                    </m:r>
                  </m:oMath>
                </a14:m>
                <a:r>
                  <a:rPr lang="sv-FI" dirty="0" smtClean="0"/>
                  <a:t> (</a:t>
                </a:r>
                <a:r>
                  <a:rPr lang="sv-FI" i="1" dirty="0" smtClean="0"/>
                  <a:t>mg</a:t>
                </a:r>
                <a:r>
                  <a:rPr lang="sv-FI" dirty="0" smtClean="0"/>
                  <a:t> = </a:t>
                </a:r>
                <a:r>
                  <a:rPr lang="sv-FI" dirty="0" err="1" smtClean="0"/>
                  <a:t>weight</a:t>
                </a:r>
                <a:r>
                  <a:rPr lang="sv-FI" dirty="0" smtClean="0"/>
                  <a:t>, </a:t>
                </a:r>
                <a:r>
                  <a:rPr lang="sv-FI" i="1" dirty="0" smtClean="0"/>
                  <a:t>h</a:t>
                </a:r>
                <a:r>
                  <a:rPr lang="sv-FI" dirty="0" smtClean="0"/>
                  <a:t> = </a:t>
                </a:r>
                <a:r>
                  <a:rPr lang="sv-FI" dirty="0" err="1" smtClean="0"/>
                  <a:t>vertical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distance</a:t>
                </a:r>
                <a:r>
                  <a:rPr lang="sv-FI" dirty="0" smtClean="0"/>
                  <a:t>)</a:t>
                </a:r>
              </a:p>
              <a:p>
                <a:r>
                  <a:rPr lang="sv-FI" b="1" dirty="0" err="1" smtClean="0"/>
                  <a:t>Kinetic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energy</a:t>
                </a:r>
                <a:r>
                  <a:rPr lang="sv-FI" dirty="0" smtClean="0"/>
                  <a:t>: </a:t>
                </a:r>
                <a:r>
                  <a:rPr lang="sv-FI" dirty="0" err="1" smtClean="0"/>
                  <a:t>energy</a:t>
                </a:r>
                <a:r>
                  <a:rPr lang="sv-FI" dirty="0" smtClean="0"/>
                  <a:t> of motion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sv-FI" b="0" i="1" smtClean="0">
                        <a:latin typeface="Cambria Math"/>
                      </a:rPr>
                      <m:t>𝑚</m:t>
                    </m:r>
                    <m:sSup>
                      <m:sSup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v-FI" b="0" i="1" smtClean="0">
                            <a:latin typeface="Cambria Math"/>
                          </a:rPr>
                          <m:t>𝑣</m:t>
                        </m:r>
                      </m:e>
                      <m:sup>
                        <m:r>
                          <a:rPr lang="sv-FI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sv-FI" dirty="0" smtClean="0"/>
              </a:p>
              <a:p>
                <a:r>
                  <a:rPr lang="sv-FI" dirty="0" err="1" smtClean="0"/>
                  <a:t>Example</a:t>
                </a:r>
                <a:r>
                  <a:rPr lang="sv-FI" dirty="0" smtClean="0"/>
                  <a:t> 2:</a:t>
                </a:r>
              </a:p>
              <a:p>
                <a:pPr marL="457200" lvl="1" indent="0">
                  <a:buNone/>
                </a:pPr>
                <a:r>
                  <a:rPr lang="sv-FI" dirty="0" smtClean="0"/>
                  <a:t>A </a:t>
                </a:r>
                <a:r>
                  <a:rPr lang="sv-FI" dirty="0" err="1" smtClean="0"/>
                  <a:t>pencil</a:t>
                </a:r>
                <a:r>
                  <a:rPr lang="sv-FI" dirty="0" smtClean="0"/>
                  <a:t> (m = 0.050 kg) sits at the </a:t>
                </a:r>
                <a:r>
                  <a:rPr lang="sv-FI" dirty="0" err="1" smtClean="0"/>
                  <a:t>edge</a:t>
                </a:r>
                <a:r>
                  <a:rPr lang="sv-FI" dirty="0" smtClean="0"/>
                  <a:t> of a table (h=1.0 m). </a:t>
                </a:r>
              </a:p>
              <a:p>
                <a:pPr marL="1371600" lvl="2" indent="-457200">
                  <a:buFont typeface="+mj-lt"/>
                  <a:buAutoNum type="alphaLcParenR"/>
                </a:pPr>
                <a:r>
                  <a:rPr lang="sv-FI" dirty="0" err="1" smtClean="0"/>
                  <a:t>What</a:t>
                </a:r>
                <a:r>
                  <a:rPr lang="sv-FI" dirty="0" smtClean="0"/>
                  <a:t> is the potential </a:t>
                </a:r>
                <a:r>
                  <a:rPr lang="sv-FI" dirty="0" err="1" smtClean="0"/>
                  <a:t>energy</a:t>
                </a:r>
                <a:r>
                  <a:rPr lang="sv-FI" dirty="0" smtClean="0"/>
                  <a:t> of the </a:t>
                </a:r>
                <a:r>
                  <a:rPr lang="sv-FI" dirty="0" err="1" smtClean="0"/>
                  <a:t>pencil</a:t>
                </a:r>
                <a:r>
                  <a:rPr lang="sv-FI" dirty="0" smtClean="0"/>
                  <a:t>? </a:t>
                </a:r>
              </a:p>
              <a:p>
                <a:pPr marL="1371600" lvl="2" indent="-457200">
                  <a:buFont typeface="+mj-lt"/>
                  <a:buAutoNum type="alphaLcParenR"/>
                </a:pPr>
                <a:r>
                  <a:rPr lang="sv-FI" dirty="0" err="1" smtClean="0"/>
                  <a:t>What</a:t>
                </a:r>
                <a:r>
                  <a:rPr lang="sv-FI" dirty="0" smtClean="0"/>
                  <a:t> is the </a:t>
                </a:r>
                <a:r>
                  <a:rPr lang="sv-FI" dirty="0" err="1" smtClean="0"/>
                  <a:t>kinetic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energy</a:t>
                </a:r>
                <a:r>
                  <a:rPr lang="sv-FI" dirty="0" smtClean="0"/>
                  <a:t> just </a:t>
                </a:r>
                <a:r>
                  <a:rPr lang="sv-FI" dirty="0" err="1" smtClean="0"/>
                  <a:t>before</a:t>
                </a:r>
                <a:r>
                  <a:rPr lang="sv-FI" dirty="0" smtClean="0"/>
                  <a:t> it hits the </a:t>
                </a:r>
                <a:r>
                  <a:rPr lang="sv-FI" dirty="0" err="1" smtClean="0"/>
                  <a:t>floor</a:t>
                </a:r>
                <a:endParaRPr lang="sv-FI" dirty="0" smtClean="0"/>
              </a:p>
              <a:p>
                <a:pPr marL="1371600" lvl="2" indent="-457200">
                  <a:buFont typeface="+mj-lt"/>
                  <a:buAutoNum type="alphaLcParenR"/>
                </a:pPr>
                <a:r>
                  <a:rPr lang="sv-FI" dirty="0" err="1" smtClean="0"/>
                  <a:t>What</a:t>
                </a:r>
                <a:r>
                  <a:rPr lang="sv-FI" dirty="0" smtClean="0"/>
                  <a:t> is the </a:t>
                </a:r>
                <a:r>
                  <a:rPr lang="sv-FI" dirty="0" err="1" smtClean="0"/>
                  <a:t>velocity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then</a:t>
                </a:r>
                <a:r>
                  <a:rPr lang="sv-FI" dirty="0" smtClean="0"/>
                  <a:t>?</a:t>
                </a:r>
              </a:p>
              <a:p>
                <a:pPr marL="1371600" lvl="2" indent="-457200">
                  <a:buFont typeface="+mj-lt"/>
                  <a:buAutoNum type="alphaLcParenR"/>
                </a:pPr>
                <a:endParaRPr lang="sv-FI" dirty="0"/>
              </a:p>
              <a:p>
                <a:pPr marL="114300" indent="0">
                  <a:buNone/>
                </a:pPr>
                <a:r>
                  <a:rPr lang="sv-FI" dirty="0" err="1" smtClean="0"/>
                  <a:t>Anwer</a:t>
                </a:r>
                <a:r>
                  <a:rPr lang="sv-FI" dirty="0" smtClean="0"/>
                  <a:t>: 6.1, 6.2, 6.3</a:t>
                </a:r>
                <a:endParaRPr lang="sv-FI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504" y="188640"/>
                <a:ext cx="8928992" cy="5184576"/>
              </a:xfrm>
              <a:blipFill>
                <a:blip r:embed="rId2"/>
                <a:stretch>
                  <a:fillRect l="-1434" t="-2353" b="-353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7980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33</Words>
  <Application>Microsoft Office PowerPoint</Application>
  <PresentationFormat>On-screen Show (4:3)</PresentationFormat>
  <Paragraphs>21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Cambria Math</vt:lpstr>
      <vt:lpstr>Office Theme</vt:lpstr>
      <vt:lpstr>6. Work, potential energy, kinetic energy</vt:lpstr>
      <vt:lpstr>PowerPoint Presentation</vt:lpstr>
    </vt:vector>
  </TitlesOfParts>
  <Company>Åbo Akademi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Work, kinetic energy, potential energy</dc:title>
  <dc:creator>Markus Norrby</dc:creator>
  <cp:lastModifiedBy>Markus Norrby</cp:lastModifiedBy>
  <cp:revision>10</cp:revision>
  <dcterms:created xsi:type="dcterms:W3CDTF">2013-11-01T09:08:03Z</dcterms:created>
  <dcterms:modified xsi:type="dcterms:W3CDTF">2018-10-29T10:03:34Z</dcterms:modified>
</cp:coreProperties>
</file>