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0" y="-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00643-27C9-4916-A42D-A3D5D178065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649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038B5-E559-41F7-9FC7-A07B3AE28B4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521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E8220-9208-49B6-8911-08CE60E1D90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4105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sv-F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19EB7-3974-4FC1-A52E-2A891EA1363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138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D1915-6AA7-42FA-82E9-41ED22BB1BB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160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1DC02-E72B-47EE-8913-C883DAC4B8B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662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AE1FD-4DE0-48E2-A2ED-DFADB82A883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200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46E13-E88A-4360-96DB-C0ACAE1BA1D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788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C7F6F-55EB-411E-BEDF-DBD635A6FA1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1257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85DAB-4C27-415F-872A-6601960CE55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8742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3B38E-83AF-4846-A64D-A4450C1686D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754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0DA99-65CA-41E6-8CB6-4317520150B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023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3385282-3778-4A2D-89BA-2F399F76213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De fyra växelverkningarna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2800" dirty="0" smtClean="0"/>
              <a:t>Gravitation </a:t>
            </a:r>
          </a:p>
          <a:p>
            <a:pPr lvl="1" eaLnBrk="1" hangingPunct="1">
              <a:lnSpc>
                <a:spcPct val="90000"/>
              </a:lnSpc>
            </a:pPr>
            <a:r>
              <a:rPr lang="sv-SE" sz="2400" dirty="0" smtClean="0"/>
              <a:t>Mellan föremål som har massa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/>
              <a:t>Elektromagnetisk växelverkan</a:t>
            </a:r>
          </a:p>
          <a:p>
            <a:pPr lvl="1" eaLnBrk="1" hangingPunct="1">
              <a:lnSpc>
                <a:spcPct val="90000"/>
              </a:lnSpc>
            </a:pPr>
            <a:r>
              <a:rPr lang="sv-SE" sz="2400" dirty="0" smtClean="0"/>
              <a:t>Mellan föremål som har laddning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/>
              <a:t>Svag (kärn-) växelverkan</a:t>
            </a:r>
          </a:p>
          <a:p>
            <a:pPr lvl="1" eaLnBrk="1" hangingPunct="1">
              <a:lnSpc>
                <a:spcPct val="90000"/>
              </a:lnSpc>
            </a:pPr>
            <a:r>
              <a:rPr lang="sv-SE" sz="2400" dirty="0" smtClean="0"/>
              <a:t>Omvandlar mellan neutroner och protoner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/>
              <a:t>Stark (kärn-) växelverkan</a:t>
            </a:r>
          </a:p>
          <a:p>
            <a:pPr lvl="1" eaLnBrk="1" hangingPunct="1">
              <a:lnSpc>
                <a:spcPct val="90000"/>
              </a:lnSpc>
            </a:pPr>
            <a:r>
              <a:rPr lang="sv-SE" sz="2400" dirty="0" smtClean="0"/>
              <a:t>Håller ihop atomkärnan</a:t>
            </a:r>
          </a:p>
          <a:p>
            <a:pPr lvl="1" eaLnBrk="1" hangingPunct="1">
              <a:lnSpc>
                <a:spcPct val="90000"/>
              </a:lnSpc>
            </a:pPr>
            <a:endParaRPr lang="sv-SE" sz="2400" dirty="0" smtClean="0"/>
          </a:p>
          <a:p>
            <a:pPr lvl="1" eaLnBrk="1" hangingPunct="1">
              <a:lnSpc>
                <a:spcPct val="90000"/>
              </a:lnSpc>
            </a:pPr>
            <a:endParaRPr lang="sv-SE" sz="2400" dirty="0" smtClean="0"/>
          </a:p>
        </p:txBody>
      </p:sp>
    </p:spTree>
    <p:extLst>
      <p:ext uri="{BB962C8B-B14F-4D97-AF65-F5344CB8AC3E}">
        <p14:creationId xmlns:p14="http://schemas.microsoft.com/office/powerpoint/2010/main" val="376804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772400" cy="1143000"/>
          </a:xfrm>
        </p:spPr>
        <p:txBody>
          <a:bodyPr/>
          <a:lstStyle/>
          <a:p>
            <a:pPr eaLnBrk="1" hangingPunct="1"/>
            <a:r>
              <a:rPr lang="sv-SE" dirty="0" smtClean="0"/>
              <a:t>Standardmodellen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2800" dirty="0" smtClean="0"/>
              <a:t>Allt runt omkring oss består av </a:t>
            </a:r>
            <a:r>
              <a:rPr lang="sv-SE" sz="2800" b="1" dirty="0" smtClean="0"/>
              <a:t>atomer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/>
              <a:t>Atomerna består av </a:t>
            </a:r>
            <a:r>
              <a:rPr lang="sv-SE" sz="2800" b="1" dirty="0" smtClean="0"/>
              <a:t>protoner</a:t>
            </a:r>
            <a:r>
              <a:rPr lang="sv-SE" sz="2800" dirty="0" smtClean="0"/>
              <a:t>, </a:t>
            </a:r>
            <a:r>
              <a:rPr lang="sv-SE" sz="2800" b="1" dirty="0" smtClean="0"/>
              <a:t>neutroner</a:t>
            </a:r>
            <a:r>
              <a:rPr lang="sv-SE" sz="2800" dirty="0" smtClean="0"/>
              <a:t> och </a:t>
            </a:r>
            <a:r>
              <a:rPr lang="sv-SE" sz="2800" b="1" dirty="0" smtClean="0"/>
              <a:t>elektroner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/>
              <a:t>Protoner och neutroner består av </a:t>
            </a:r>
            <a:r>
              <a:rPr lang="sv-SE" sz="2800" b="1" dirty="0" smtClean="0"/>
              <a:t>kvarkar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/>
              <a:t>Dessutom har var och en </a:t>
            </a:r>
            <a:r>
              <a:rPr lang="sv-SE" sz="2800" dirty="0" smtClean="0"/>
              <a:t>av växelverkningarna </a:t>
            </a:r>
            <a:r>
              <a:rPr lang="sv-SE" sz="2800" dirty="0" smtClean="0"/>
              <a:t>egna </a:t>
            </a:r>
            <a:r>
              <a:rPr lang="sv-SE" sz="2800" b="1" dirty="0" smtClean="0"/>
              <a:t>förmedlarpartiklar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 smtClean="0"/>
              <a:t>Men enligt </a:t>
            </a:r>
            <a:r>
              <a:rPr lang="sv-SE" sz="2800" b="1" dirty="0" smtClean="0"/>
              <a:t>strängteorin</a:t>
            </a:r>
            <a:r>
              <a:rPr lang="sv-SE" sz="2800" dirty="0" smtClean="0"/>
              <a:t> består kanske allt detta av vibrerande strängar??? (De partiklar vi kan se motsvarar det ljud vi kan höra från en gitarrsträng)</a:t>
            </a:r>
          </a:p>
          <a:p>
            <a:pPr eaLnBrk="1" hangingPunct="1">
              <a:lnSpc>
                <a:spcPct val="90000"/>
              </a:lnSpc>
            </a:pPr>
            <a:endParaRPr lang="sv-SE" sz="2800" dirty="0" smtClean="0"/>
          </a:p>
          <a:p>
            <a:pPr eaLnBrk="1" hangingPunct="1">
              <a:lnSpc>
                <a:spcPct val="90000"/>
              </a:lnSpc>
            </a:pPr>
            <a:endParaRPr lang="sv-SE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sv-SE" smtClean="0"/>
              <a:t>Standardmodellen</a:t>
            </a:r>
          </a:p>
        </p:txBody>
      </p:sp>
      <p:graphicFrame>
        <p:nvGraphicFramePr>
          <p:cNvPr id="3075" name="Group 3"/>
          <p:cNvGraphicFramePr>
            <a:graphicFrameLocks noGrp="1"/>
          </p:cNvGraphicFramePr>
          <p:nvPr>
            <p:ph type="tbl" idx="1"/>
          </p:nvPr>
        </p:nvGraphicFramePr>
        <p:xfrm>
          <a:off x="304800" y="1524000"/>
          <a:ext cx="8458200" cy="5181601"/>
        </p:xfrm>
        <a:graphic>
          <a:graphicData uri="http://schemas.openxmlformats.org/drawingml/2006/table">
            <a:tbl>
              <a:tblPr/>
              <a:tblGrid>
                <a:gridCol w="2114550"/>
                <a:gridCol w="2114550"/>
                <a:gridCol w="2114550"/>
                <a:gridCol w="2114550"/>
              </a:tblGrid>
              <a:tr h="552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Kvarkar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Leptoner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5524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sv-SE" smtClean="0"/>
              <a:t>Standardmodellen</a:t>
            </a:r>
          </a:p>
        </p:txBody>
      </p:sp>
      <p:graphicFrame>
        <p:nvGraphicFramePr>
          <p:cNvPr id="4099" name="Group 3"/>
          <p:cNvGraphicFramePr>
            <a:graphicFrameLocks noGrp="1"/>
          </p:cNvGraphicFramePr>
          <p:nvPr>
            <p:ph type="tbl" idx="1"/>
          </p:nvPr>
        </p:nvGraphicFramePr>
        <p:xfrm>
          <a:off x="304800" y="1524000"/>
          <a:ext cx="8458200" cy="5181601"/>
        </p:xfrm>
        <a:graphic>
          <a:graphicData uri="http://schemas.openxmlformats.org/drawingml/2006/table">
            <a:tbl>
              <a:tblPr/>
              <a:tblGrid>
                <a:gridCol w="2114550"/>
                <a:gridCol w="2114550"/>
                <a:gridCol w="2114550"/>
                <a:gridCol w="2114550"/>
              </a:tblGrid>
              <a:tr h="552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Kvarkar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Leptoner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5524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Första generationen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Up (u)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Down (d)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Elektron (e)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Elektron-neutrino (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e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sv-SE" smtClean="0"/>
              <a:t>Standardmodellen</a:t>
            </a:r>
          </a:p>
        </p:txBody>
      </p:sp>
      <p:graphicFrame>
        <p:nvGraphicFramePr>
          <p:cNvPr id="5123" name="Group 3"/>
          <p:cNvGraphicFramePr>
            <a:graphicFrameLocks noGrp="1"/>
          </p:cNvGraphicFramePr>
          <p:nvPr>
            <p:ph type="tbl" idx="1"/>
          </p:nvPr>
        </p:nvGraphicFramePr>
        <p:xfrm>
          <a:off x="304800" y="1524000"/>
          <a:ext cx="8458200" cy="5181601"/>
        </p:xfrm>
        <a:graphic>
          <a:graphicData uri="http://schemas.openxmlformats.org/drawingml/2006/table">
            <a:tbl>
              <a:tblPr/>
              <a:tblGrid>
                <a:gridCol w="2114550"/>
                <a:gridCol w="2114550"/>
                <a:gridCol w="2114550"/>
                <a:gridCol w="2114550"/>
              </a:tblGrid>
              <a:tr h="552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Kvarkar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Leptoner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5524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Första generationen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Up (u)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Down (d)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Elektron (e)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Elektron-neutrino (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e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Andra generationen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Strange (s)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Charm (c)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Myon (µ)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Myon-</a:t>
                      </a:r>
                      <a:b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</a:b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neutrino (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µ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sv-SE" smtClean="0"/>
              <a:t>Standardmodellen</a:t>
            </a:r>
          </a:p>
        </p:txBody>
      </p:sp>
      <p:graphicFrame>
        <p:nvGraphicFramePr>
          <p:cNvPr id="6147" name="Group 3"/>
          <p:cNvGraphicFramePr>
            <a:graphicFrameLocks noGrp="1"/>
          </p:cNvGraphicFramePr>
          <p:nvPr>
            <p:ph type="tbl" idx="1"/>
          </p:nvPr>
        </p:nvGraphicFramePr>
        <p:xfrm>
          <a:off x="304800" y="1524000"/>
          <a:ext cx="8458200" cy="5181601"/>
        </p:xfrm>
        <a:graphic>
          <a:graphicData uri="http://schemas.openxmlformats.org/drawingml/2006/table">
            <a:tbl>
              <a:tblPr/>
              <a:tblGrid>
                <a:gridCol w="2114550"/>
                <a:gridCol w="2114550"/>
                <a:gridCol w="2114550"/>
                <a:gridCol w="2114550"/>
              </a:tblGrid>
              <a:tr h="552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Kvarkar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Leptoner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5524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Första generationen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Up (u)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Down (d)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Elektron (e)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Elektron-neutrino (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e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Andra generationen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Strange (s)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Charm (c)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Myon (µ)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Myon-</a:t>
                      </a:r>
                      <a:b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</a:b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neutrino (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µ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Tredje generationen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Top/truth (t)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Bottom/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beauty 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Tau (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)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Tau-neutrino (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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sv-SE" smtClean="0"/>
              <a:t>Standardmodellen</a:t>
            </a:r>
          </a:p>
        </p:txBody>
      </p:sp>
      <p:graphicFrame>
        <p:nvGraphicFramePr>
          <p:cNvPr id="7211" name="Group 43"/>
          <p:cNvGraphicFramePr>
            <a:graphicFrameLocks noGrp="1"/>
          </p:cNvGraphicFramePr>
          <p:nvPr>
            <p:ph type="tbl" idx="1"/>
          </p:nvPr>
        </p:nvGraphicFramePr>
        <p:xfrm>
          <a:off x="304800" y="1524000"/>
          <a:ext cx="6096000" cy="5029202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5302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Kvarkar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Leptoner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5302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Första generationen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u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u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u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u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u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u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d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d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d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d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d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e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sng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e</a:t>
                      </a:r>
                      <a:endParaRPr kumimoji="0" lang="sv-S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Andra generationen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91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s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s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s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s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s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c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c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c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c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c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c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µ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sng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µ</a:t>
                      </a:r>
                      <a:endParaRPr kumimoji="0" lang="sv-S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Tredje generationen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1058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t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t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t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t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t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t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b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b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" charset="0"/>
                        </a:rPr>
                        <a:t>b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" charset="0"/>
                        </a:rPr>
                        <a:t>b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 </a:t>
                      </a: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</a:rPr>
                        <a:t>b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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</a:t>
                      </a:r>
                      <a:r>
                        <a:rPr kumimoji="0" lang="sv-SE" sz="2400" b="0" i="0" u="sng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sym typeface="Symbol" charset="2"/>
                        </a:rPr>
                        <a:t></a:t>
                      </a:r>
                      <a:endParaRPr kumimoji="0" lang="sv-S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sym typeface="Symbol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256" name="Group 88"/>
          <p:cNvGraphicFramePr>
            <a:graphicFrameLocks noGrp="1"/>
          </p:cNvGraphicFramePr>
          <p:nvPr/>
        </p:nvGraphicFramePr>
        <p:xfrm>
          <a:off x="6629400" y="1524000"/>
          <a:ext cx="2209800" cy="3908426"/>
        </p:xfrm>
        <a:graphic>
          <a:graphicData uri="http://schemas.openxmlformats.org/drawingml/2006/table">
            <a:tbl>
              <a:tblPr/>
              <a:tblGrid>
                <a:gridCol w="2209800"/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Gravitation: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Graviton?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Elektro-magnetisk v.v.</a:t>
                      </a:r>
                      <a:endParaRPr kumimoji="0" lang="sv-S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Foton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2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Svag v.v.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W</a:t>
                      </a:r>
                      <a:r>
                        <a:rPr kumimoji="0" lang="sv-SE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+</a:t>
                      </a: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,W</a:t>
                      </a:r>
                      <a:r>
                        <a:rPr kumimoji="0" lang="sv-SE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-</a:t>
                      </a: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, Z-bosoner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Stark v.v.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Gluon (8 st)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255" name="Group 87"/>
          <p:cNvGraphicFramePr>
            <a:graphicFrameLocks noGrp="1"/>
          </p:cNvGraphicFramePr>
          <p:nvPr/>
        </p:nvGraphicFramePr>
        <p:xfrm>
          <a:off x="6629400" y="5791200"/>
          <a:ext cx="2209800" cy="762000"/>
        </p:xfrm>
        <a:graphic>
          <a:graphicData uri="http://schemas.openxmlformats.org/drawingml/2006/table">
            <a:tbl>
              <a:tblPr/>
              <a:tblGrid>
                <a:gridCol w="2209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Higgs: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</a:rPr>
                        <a:t>Skapar massa</a:t>
                      </a:r>
                      <a:endParaRPr kumimoji="0" lang="sv-S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300</Words>
  <Application>Microsoft Office PowerPoint</Application>
  <PresentationFormat>On-screen Show (4:3)</PresentationFormat>
  <Paragraphs>98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 Presentation</vt:lpstr>
      <vt:lpstr>De fyra växelverkningarna</vt:lpstr>
      <vt:lpstr>Standardmodellen</vt:lpstr>
      <vt:lpstr>Standardmodellen</vt:lpstr>
      <vt:lpstr>Standardmodellen</vt:lpstr>
      <vt:lpstr>Standardmodellen</vt:lpstr>
      <vt:lpstr>Standardmodellen</vt:lpstr>
      <vt:lpstr>Standardmodellen</vt:lpstr>
    </vt:vector>
  </TitlesOfParts>
  <Company>뿿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Standardmodellen</dc:title>
  <dc:creator>Markus Norrby</dc:creator>
  <cp:lastModifiedBy>Markus Norrby</cp:lastModifiedBy>
  <cp:revision>6</cp:revision>
  <dcterms:created xsi:type="dcterms:W3CDTF">2011-09-13T11:24:57Z</dcterms:created>
  <dcterms:modified xsi:type="dcterms:W3CDTF">2014-10-14T13:34:42Z</dcterms:modified>
</cp:coreProperties>
</file>