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1" r:id="rId4"/>
    <p:sldId id="260" r:id="rId5"/>
    <p:sldId id="262" r:id="rId6"/>
    <p:sldId id="263" r:id="rId7"/>
    <p:sldId id="259" r:id="rId8"/>
    <p:sldId id="264" r:id="rId9"/>
    <p:sldId id="265" r:id="rId10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82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B32D8-2415-4BBB-9C0B-421363D1EAE9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A31D7-9EDB-47AF-87D9-508DE184BDA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923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24144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24144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4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24144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24144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24144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24144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0592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11610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89648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37651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671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807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49429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1325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75288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2162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17011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20D3C-FE95-4413-BD80-18ADD5928F01}" type="datetimeFigureOut">
              <a:rPr lang="sv-FI" smtClean="0"/>
              <a:t>12.1.2015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DBF7-B835-4171-BA05-2BEFC3535E1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4591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FI" dirty="0" smtClean="0"/>
              <a:t>9.3  </a:t>
            </a:r>
            <a:r>
              <a:rPr lang="sv-FI" dirty="0" err="1" smtClean="0"/>
              <a:t>Interference</a:t>
            </a:r>
            <a:r>
              <a:rPr lang="sv-FI" dirty="0" smtClean="0"/>
              <a:t> </a:t>
            </a:r>
            <a:br>
              <a:rPr lang="sv-FI" dirty="0" smtClean="0"/>
            </a:br>
            <a:r>
              <a:rPr lang="sv-FI" dirty="0" smtClean="0"/>
              <a:t>(</a:t>
            </a:r>
            <a:r>
              <a:rPr lang="sv-FI" dirty="0" err="1" smtClean="0"/>
              <a:t>Double</a:t>
            </a:r>
            <a:r>
              <a:rPr lang="sv-FI" dirty="0" smtClean="0"/>
              <a:t> slit and multiple slits)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 smtClean="0"/>
              <a:t>For a </a:t>
            </a:r>
            <a:r>
              <a:rPr lang="sv-FI" dirty="0" err="1" smtClean="0"/>
              <a:t>double</a:t>
            </a:r>
            <a:r>
              <a:rPr lang="sv-FI" dirty="0" smtClean="0"/>
              <a:t> slit with </a:t>
            </a:r>
            <a:r>
              <a:rPr lang="sv-FI" dirty="0" err="1" smtClean="0"/>
              <a:t>very</a:t>
            </a:r>
            <a:r>
              <a:rPr lang="sv-FI" dirty="0" smtClean="0"/>
              <a:t> </a:t>
            </a:r>
            <a:r>
              <a:rPr lang="sv-FI" dirty="0" err="1" smtClean="0"/>
              <a:t>very</a:t>
            </a:r>
            <a:r>
              <a:rPr lang="sv-FI" dirty="0" smtClean="0"/>
              <a:t> </a:t>
            </a:r>
            <a:r>
              <a:rPr lang="sv-FI" dirty="0" err="1" smtClean="0"/>
              <a:t>very</a:t>
            </a:r>
            <a:r>
              <a:rPr lang="sv-FI" dirty="0" smtClean="0"/>
              <a:t> small </a:t>
            </a:r>
            <a:r>
              <a:rPr lang="sv-FI" dirty="0" err="1" smtClean="0"/>
              <a:t>openings</a:t>
            </a:r>
            <a:r>
              <a:rPr lang="sv-FI" dirty="0" smtClean="0"/>
              <a:t>: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18961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576" y="2673950"/>
            <a:ext cx="360040" cy="1531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103818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" name="Straight Connector 2"/>
          <p:cNvCxnSpPr/>
          <p:nvPr/>
        </p:nvCxnSpPr>
        <p:spPr>
          <a:xfrm>
            <a:off x="1187624" y="2673950"/>
            <a:ext cx="6744361" cy="7550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87624" y="3441933"/>
            <a:ext cx="6785340" cy="7639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23928" y="4365104"/>
            <a:ext cx="3803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Same </a:t>
            </a:r>
            <a:r>
              <a:rPr lang="sv-FI" dirty="0" err="1" smtClean="0"/>
              <a:t>path</a:t>
            </a:r>
            <a:r>
              <a:rPr lang="sv-FI" dirty="0" smtClean="0"/>
              <a:t> </a:t>
            </a:r>
            <a:r>
              <a:rPr lang="sv-FI" dirty="0" err="1" smtClean="0"/>
              <a:t>lenght</a:t>
            </a:r>
            <a:r>
              <a:rPr lang="sv-FI" dirty="0" smtClean="0"/>
              <a:t/>
            </a:r>
            <a:br>
              <a:rPr lang="sv-FI" dirty="0" smtClean="0"/>
            </a:br>
            <a:r>
              <a:rPr lang="sv-FI" dirty="0" smtClean="0"/>
              <a:t>gives </a:t>
            </a:r>
            <a:r>
              <a:rPr lang="sv-FI" dirty="0" err="1" smtClean="0"/>
              <a:t>constructive</a:t>
            </a:r>
            <a:r>
              <a:rPr lang="sv-FI" dirty="0" smtClean="0"/>
              <a:t> </a:t>
            </a:r>
            <a:r>
              <a:rPr lang="sv-FI" dirty="0" err="1" smtClean="0"/>
              <a:t>interference</a:t>
            </a:r>
            <a:endParaRPr lang="sv-FI" dirty="0" smtClean="0"/>
          </a:p>
          <a:p>
            <a:r>
              <a:rPr lang="sv-FI" dirty="0" err="1"/>
              <a:t>w</a:t>
            </a:r>
            <a:r>
              <a:rPr lang="sv-FI" dirty="0" err="1" smtClean="0"/>
              <a:t>hich</a:t>
            </a:r>
            <a:r>
              <a:rPr lang="sv-FI" dirty="0" smtClean="0"/>
              <a:t> gives a </a:t>
            </a:r>
            <a:r>
              <a:rPr lang="sv-FI" dirty="0" err="1" smtClean="0"/>
              <a:t>bright</a:t>
            </a:r>
            <a:r>
              <a:rPr lang="sv-FI" dirty="0" smtClean="0"/>
              <a:t> </a:t>
            </a:r>
            <a:r>
              <a:rPr lang="sv-FI" dirty="0" err="1" smtClean="0"/>
              <a:t>spot</a:t>
            </a:r>
            <a:r>
              <a:rPr lang="sv-FI" dirty="0" smtClean="0"/>
              <a:t> in the </a:t>
            </a:r>
            <a:r>
              <a:rPr lang="sv-FI" dirty="0" err="1" smtClean="0"/>
              <a:t>middle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19025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576" y="2673950"/>
            <a:ext cx="360040" cy="1531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103818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" name="Straight Connector 2"/>
          <p:cNvCxnSpPr/>
          <p:nvPr/>
        </p:nvCxnSpPr>
        <p:spPr>
          <a:xfrm>
            <a:off x="1187624" y="2673950"/>
            <a:ext cx="6768752" cy="3775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87624" y="3051475"/>
            <a:ext cx="6768752" cy="11543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87624" y="2673950"/>
            <a:ext cx="216024" cy="153191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187624" y="4253789"/>
            <a:ext cx="216024" cy="47926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325162" y="1642865"/>
            <a:ext cx="37721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100" dirty="0" smtClean="0"/>
              <a:t>One </a:t>
            </a:r>
            <a:r>
              <a:rPr lang="sv-FI" sz="1100" dirty="0" err="1" smtClean="0"/>
              <a:t>half</a:t>
            </a:r>
            <a:r>
              <a:rPr lang="sv-FI" sz="1100" dirty="0" smtClean="0"/>
              <a:t> </a:t>
            </a:r>
            <a:r>
              <a:rPr lang="sv-FI" sz="1100" dirty="0" err="1" smtClean="0"/>
              <a:t>wavelength</a:t>
            </a:r>
            <a:r>
              <a:rPr lang="sv-FI" sz="1100" dirty="0" smtClean="0"/>
              <a:t> gives </a:t>
            </a:r>
            <a:r>
              <a:rPr lang="sv-FI" sz="1100" dirty="0" err="1" smtClean="0"/>
              <a:t>destructive</a:t>
            </a:r>
            <a:r>
              <a:rPr lang="sv-FI" sz="1100" dirty="0" smtClean="0"/>
              <a:t> </a:t>
            </a:r>
            <a:r>
              <a:rPr lang="sv-FI" sz="1100" dirty="0" err="1" smtClean="0"/>
              <a:t>interference</a:t>
            </a:r>
            <a:r>
              <a:rPr lang="sv-FI" sz="1100" dirty="0" smtClean="0"/>
              <a:t> = dark </a:t>
            </a:r>
            <a:r>
              <a:rPr lang="sv-FI" sz="1100" dirty="0" err="1" smtClean="0"/>
              <a:t>spot</a:t>
            </a:r>
            <a:endParaRPr lang="sv-FI" sz="1100" dirty="0"/>
          </a:p>
        </p:txBody>
      </p:sp>
      <p:cxnSp>
        <p:nvCxnSpPr>
          <p:cNvPr id="23" name="Straight Arrow Connector 22"/>
          <p:cNvCxnSpPr>
            <a:stCxn id="22" idx="2"/>
          </p:cNvCxnSpPr>
          <p:nvPr/>
        </p:nvCxnSpPr>
        <p:spPr>
          <a:xfrm flipH="1">
            <a:off x="1295640" y="1904475"/>
            <a:ext cx="1915615" cy="22446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38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576" y="2673950"/>
            <a:ext cx="360040" cy="1531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103818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187624" y="2492896"/>
            <a:ext cx="6744361" cy="1810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87624" y="2492896"/>
            <a:ext cx="6768752" cy="171296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87624" y="2673950"/>
            <a:ext cx="400554" cy="140312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187624" y="4205863"/>
            <a:ext cx="400554" cy="9585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25162" y="1642865"/>
            <a:ext cx="38860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100" dirty="0" smtClean="0"/>
              <a:t>One full </a:t>
            </a:r>
            <a:r>
              <a:rPr lang="sv-FI" sz="1100" dirty="0" err="1" smtClean="0"/>
              <a:t>wavelength</a:t>
            </a:r>
            <a:r>
              <a:rPr lang="sv-FI" sz="1100" dirty="0" smtClean="0"/>
              <a:t> gives </a:t>
            </a:r>
            <a:r>
              <a:rPr lang="sv-FI" sz="1100" dirty="0" err="1" smtClean="0"/>
              <a:t>constructive</a:t>
            </a:r>
            <a:r>
              <a:rPr lang="sv-FI" sz="1100" dirty="0" smtClean="0"/>
              <a:t> </a:t>
            </a:r>
            <a:r>
              <a:rPr lang="sv-FI" sz="1100" dirty="0" err="1" smtClean="0"/>
              <a:t>interference</a:t>
            </a:r>
            <a:r>
              <a:rPr lang="sv-FI" sz="1100" dirty="0" smtClean="0"/>
              <a:t> = </a:t>
            </a:r>
            <a:r>
              <a:rPr lang="sv-FI" sz="1100" dirty="0" err="1" smtClean="0"/>
              <a:t>bright</a:t>
            </a:r>
            <a:r>
              <a:rPr lang="sv-FI" sz="1100" dirty="0" smtClean="0"/>
              <a:t> </a:t>
            </a:r>
            <a:r>
              <a:rPr lang="sv-FI" sz="1100" dirty="0" err="1" smtClean="0"/>
              <a:t>spot</a:t>
            </a:r>
            <a:endParaRPr lang="sv-FI" sz="1100" dirty="0"/>
          </a:p>
        </p:txBody>
      </p:sp>
      <p:cxnSp>
        <p:nvCxnSpPr>
          <p:cNvPr id="25" name="Straight Arrow Connector 24"/>
          <p:cNvCxnSpPr>
            <a:stCxn id="23" idx="2"/>
          </p:cNvCxnSpPr>
          <p:nvPr/>
        </p:nvCxnSpPr>
        <p:spPr>
          <a:xfrm flipH="1">
            <a:off x="1443287" y="1904475"/>
            <a:ext cx="1824875" cy="21725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7956376" y="2132856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8" name="Oval 27"/>
          <p:cNvSpPr/>
          <p:nvPr/>
        </p:nvSpPr>
        <p:spPr>
          <a:xfrm>
            <a:off x="7956376" y="4074765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grpSp>
        <p:nvGrpSpPr>
          <p:cNvPr id="18" name="Group 17"/>
          <p:cNvGrpSpPr/>
          <p:nvPr/>
        </p:nvGrpSpPr>
        <p:grpSpPr>
          <a:xfrm>
            <a:off x="1115616" y="2492896"/>
            <a:ext cx="6840760" cy="1712969"/>
            <a:chOff x="1115616" y="2492896"/>
            <a:chExt cx="6840760" cy="1712969"/>
          </a:xfrm>
        </p:grpSpPr>
        <p:cxnSp>
          <p:nvCxnSpPr>
            <p:cNvPr id="32" name="Straight Connector 31"/>
            <p:cNvCxnSpPr>
              <a:endCxn id="27" idx="2"/>
            </p:cNvCxnSpPr>
            <p:nvPr/>
          </p:nvCxnSpPr>
          <p:spPr>
            <a:xfrm flipV="1">
              <a:off x="1115616" y="2492896"/>
              <a:ext cx="6840760" cy="9470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187624" y="2673950"/>
              <a:ext cx="0" cy="1531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Arc 33"/>
            <p:cNvSpPr/>
            <p:nvPr/>
          </p:nvSpPr>
          <p:spPr>
            <a:xfrm rot="288559">
              <a:off x="3449202" y="3073062"/>
              <a:ext cx="295610" cy="712087"/>
            </a:xfrm>
            <a:prstGeom prst="arc">
              <a:avLst>
                <a:gd name="adj1" fmla="val 16752068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29516" y="3140191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200" dirty="0" smtClean="0"/>
                <a:t>θ</a:t>
              </a:r>
              <a:endParaRPr lang="sv-FI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76867" y="3593004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200" dirty="0" smtClean="0"/>
                <a:t>θ</a:t>
              </a:r>
              <a:endParaRPr lang="sv-FI" dirty="0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1176867" y="3598209"/>
              <a:ext cx="260210" cy="45719"/>
            </a:xfrm>
            <a:custGeom>
              <a:avLst/>
              <a:gdLst>
                <a:gd name="connsiteX0" fmla="*/ 0 w 127000"/>
                <a:gd name="connsiteY0" fmla="*/ 124 h 8591"/>
                <a:gd name="connsiteX1" fmla="*/ 42333 w 127000"/>
                <a:gd name="connsiteY1" fmla="*/ 8591 h 8591"/>
                <a:gd name="connsiteX2" fmla="*/ 118533 w 127000"/>
                <a:gd name="connsiteY2" fmla="*/ 124 h 8591"/>
                <a:gd name="connsiteX3" fmla="*/ 127000 w 127000"/>
                <a:gd name="connsiteY3" fmla="*/ 124 h 8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000" h="8591">
                  <a:moveTo>
                    <a:pt x="0" y="124"/>
                  </a:moveTo>
                  <a:cubicBezTo>
                    <a:pt x="14111" y="2946"/>
                    <a:pt x="27943" y="8591"/>
                    <a:pt x="42333" y="8591"/>
                  </a:cubicBezTo>
                  <a:cubicBezTo>
                    <a:pt x="67889" y="8591"/>
                    <a:pt x="93104" y="2667"/>
                    <a:pt x="118533" y="124"/>
                  </a:cubicBezTo>
                  <a:cubicBezTo>
                    <a:pt x="121341" y="-157"/>
                    <a:pt x="124178" y="124"/>
                    <a:pt x="127000" y="12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491880" y="4725144"/>
                <a:ext cx="3150286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FI" dirty="0" smtClean="0"/>
                  <a:t>Double slit </a:t>
                </a:r>
                <a:r>
                  <a:rPr lang="sv-FI" b="1" dirty="0" smtClean="0"/>
                  <a:t>first</a:t>
                </a:r>
                <a:r>
                  <a:rPr lang="sv-FI" dirty="0" smtClean="0"/>
                  <a:t> </a:t>
                </a:r>
                <a:r>
                  <a:rPr lang="sv-FI" i="1" u="sng" dirty="0" smtClean="0"/>
                  <a:t>maximum</a:t>
                </a:r>
                <a:r>
                  <a:rPr lang="sv-FI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𝑑</m:t>
                    </m:r>
                    <m:func>
                      <m:funcPr>
                        <m:ctrlPr>
                          <a:rPr lang="sv-FI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func>
                    <m:r>
                      <a:rPr lang="sv-FI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 </a:t>
                </a:r>
              </a:p>
              <a:p>
                <a:endParaRPr lang="sv-FI" dirty="0"/>
              </a:p>
              <a:p>
                <a:r>
                  <a:rPr lang="sv-FI" dirty="0" smtClean="0"/>
                  <a:t>NOTE! </a:t>
                </a:r>
                <a:r>
                  <a:rPr lang="sv-FI" dirty="0" err="1" smtClean="0"/>
                  <a:t>Single</a:t>
                </a:r>
                <a:r>
                  <a:rPr lang="sv-FI" dirty="0" smtClean="0"/>
                  <a:t> slit </a:t>
                </a:r>
                <a:r>
                  <a:rPr lang="sv-FI" b="1" dirty="0" smtClean="0"/>
                  <a:t>first</a:t>
                </a:r>
                <a:r>
                  <a:rPr lang="sv-FI" dirty="0" smtClean="0"/>
                  <a:t> </a:t>
                </a:r>
                <a:r>
                  <a:rPr lang="sv-FI" i="1" u="sng" dirty="0" smtClean="0"/>
                  <a:t>minimum</a:t>
                </a:r>
                <a:r>
                  <a:rPr lang="sv-FI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𝑏</m:t>
                    </m:r>
                    <m:func>
                      <m:funcPr>
                        <m:ctrlPr>
                          <a:rPr lang="sv-FI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func>
                  </m:oMath>
                </a14:m>
                <a:r>
                  <a:rPr lang="sv-FI" dirty="0" smtClean="0"/>
                  <a:t> </a:t>
                </a:r>
                <a:endParaRPr lang="sv-FI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725144"/>
                <a:ext cx="3150286" cy="1477328"/>
              </a:xfrm>
              <a:prstGeom prst="rect">
                <a:avLst/>
              </a:prstGeom>
              <a:blipFill rotWithShape="1">
                <a:blip r:embed="rId3"/>
                <a:stretch>
                  <a:fillRect l="-1741" t="-2066" r="-1161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027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576" y="2673950"/>
            <a:ext cx="360040" cy="1531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103818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187624" y="1484784"/>
            <a:ext cx="6744361" cy="11891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87624" y="1484784"/>
            <a:ext cx="6744361" cy="27210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87624" y="2673950"/>
            <a:ext cx="648072" cy="125910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187624" y="4005064"/>
            <a:ext cx="648072" cy="296651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25162" y="1642865"/>
            <a:ext cx="39469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100" dirty="0" err="1" smtClean="0"/>
              <a:t>Two</a:t>
            </a:r>
            <a:r>
              <a:rPr lang="sv-FI" sz="1100" dirty="0" smtClean="0"/>
              <a:t> full </a:t>
            </a:r>
            <a:r>
              <a:rPr lang="sv-FI" sz="1100" dirty="0" err="1" smtClean="0"/>
              <a:t>wavelengths</a:t>
            </a:r>
            <a:r>
              <a:rPr lang="sv-FI" sz="1100" dirty="0" smtClean="0"/>
              <a:t> </a:t>
            </a:r>
            <a:r>
              <a:rPr lang="sv-FI" sz="1100" dirty="0" err="1" smtClean="0"/>
              <a:t>give</a:t>
            </a:r>
            <a:r>
              <a:rPr lang="sv-FI" sz="1100" dirty="0" smtClean="0"/>
              <a:t> </a:t>
            </a:r>
            <a:r>
              <a:rPr lang="sv-FI" sz="1100" dirty="0" err="1" smtClean="0"/>
              <a:t>constructive</a:t>
            </a:r>
            <a:r>
              <a:rPr lang="sv-FI" sz="1100" dirty="0" smtClean="0"/>
              <a:t> </a:t>
            </a:r>
            <a:r>
              <a:rPr lang="sv-FI" sz="1100" dirty="0" err="1" smtClean="0"/>
              <a:t>interference</a:t>
            </a:r>
            <a:r>
              <a:rPr lang="sv-FI" sz="1100" dirty="0" smtClean="0"/>
              <a:t> = </a:t>
            </a:r>
            <a:r>
              <a:rPr lang="sv-FI" sz="1100" dirty="0" err="1" smtClean="0"/>
              <a:t>bright</a:t>
            </a:r>
            <a:r>
              <a:rPr lang="sv-FI" sz="1100" dirty="0" smtClean="0"/>
              <a:t> </a:t>
            </a:r>
            <a:r>
              <a:rPr lang="sv-FI" sz="1100" dirty="0" err="1" smtClean="0"/>
              <a:t>spot</a:t>
            </a:r>
            <a:endParaRPr lang="sv-FI" sz="1100" dirty="0"/>
          </a:p>
        </p:txBody>
      </p:sp>
      <p:cxnSp>
        <p:nvCxnSpPr>
          <p:cNvPr id="25" name="Straight Arrow Connector 24"/>
          <p:cNvCxnSpPr>
            <a:stCxn id="23" idx="2"/>
          </p:cNvCxnSpPr>
          <p:nvPr/>
        </p:nvCxnSpPr>
        <p:spPr>
          <a:xfrm flipH="1">
            <a:off x="1588178" y="1904475"/>
            <a:ext cx="1710441" cy="20285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7956376" y="2132856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8" name="Oval 27"/>
          <p:cNvSpPr/>
          <p:nvPr/>
        </p:nvSpPr>
        <p:spPr>
          <a:xfrm>
            <a:off x="7956376" y="4074765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6" name="Oval 25"/>
          <p:cNvSpPr/>
          <p:nvPr/>
        </p:nvSpPr>
        <p:spPr>
          <a:xfrm>
            <a:off x="7957955" y="1212765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9" name="Oval 28"/>
          <p:cNvSpPr/>
          <p:nvPr/>
        </p:nvSpPr>
        <p:spPr>
          <a:xfrm>
            <a:off x="7956376" y="5013176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018581" y="4589253"/>
                <a:ext cx="5504382" cy="2117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FI" dirty="0" smtClean="0"/>
                  <a:t>Double slit maximum:</a:t>
                </a:r>
              </a:p>
              <a:p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𝑑</m:t>
                    </m:r>
                    <m:func>
                      <m:funcPr>
                        <m:ctrlPr>
                          <a:rPr lang="sv-FI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func>
                    <m:r>
                      <a:rPr lang="sv-FI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 	n = 1, 2, 3...      (as in the </a:t>
                </a:r>
                <a:r>
                  <a:rPr lang="sv-FI" dirty="0" err="1" smtClean="0"/>
                  <a:t>booklet</a:t>
                </a:r>
                <a:r>
                  <a:rPr lang="sv-FI" dirty="0" smtClean="0"/>
                  <a:t>)</a:t>
                </a:r>
              </a:p>
              <a:p>
                <a:endParaRPr lang="sv-FI" dirty="0"/>
              </a:p>
              <a:p>
                <a:r>
                  <a:rPr lang="sv-FI" dirty="0" err="1" smtClean="0"/>
                  <a:t>Since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again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v-FI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i="1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≈</m:t>
                        </m:r>
                      </m:e>
                    </m:func>
                    <m:f>
                      <m:fPr>
                        <m:ctrlPr>
                          <a:rPr lang="sv-FI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sv-FI" i="1">
                            <a:latin typeface="Cambria Math"/>
                          </a:rPr>
                          <m:t>𝐷</m:t>
                        </m:r>
                      </m:den>
                    </m:f>
                  </m:oMath>
                </a14:m>
                <a:r>
                  <a:rPr lang="sv-FI" dirty="0" smtClean="0"/>
                  <a:t>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get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𝑑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𝐷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𝑛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r>
                  <a:rPr lang="sv-FI" dirty="0" smtClean="0"/>
                  <a:t> 	or for the first maximum</a:t>
                </a:r>
                <a:r>
                  <a:rPr lang="sv-FI" dirty="0"/>
                  <a:t/>
                </a:r>
                <a:br>
                  <a:rPr lang="sv-FI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sv-FI" i="1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v-FI" i="1">
                            <a:latin typeface="Cambria Math"/>
                          </a:rPr>
                          <m:t>𝐷</m:t>
                        </m:r>
                      </m:den>
                    </m:f>
                    <m:r>
                      <a:rPr lang="sv-F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  <a:ea typeface="Cambria Math"/>
                          </a:rPr>
                          <m:t>𝜆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den>
                    </m:f>
                  </m:oMath>
                </a14:m>
                <a:r>
                  <a:rPr lang="sv-FI" dirty="0" smtClean="0"/>
                  <a:t> </a:t>
                </a:r>
                <a:endParaRPr lang="sv-FI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581" y="4589253"/>
                <a:ext cx="5504382" cy="2117183"/>
              </a:xfrm>
              <a:prstGeom prst="rect">
                <a:avLst/>
              </a:prstGeom>
              <a:blipFill rotWithShape="1">
                <a:blip r:embed="rId3"/>
                <a:stretch>
                  <a:fillRect l="-886" t="-1441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1115615" y="3562184"/>
            <a:ext cx="6816369" cy="327317"/>
            <a:chOff x="1028303" y="3562184"/>
            <a:chExt cx="6903682" cy="327317"/>
          </a:xfrm>
        </p:grpSpPr>
        <p:cxnSp>
          <p:nvCxnSpPr>
            <p:cNvPr id="34" name="Straight Arrow Connector 33"/>
            <p:cNvCxnSpPr/>
            <p:nvPr/>
          </p:nvCxnSpPr>
          <p:spPr>
            <a:xfrm>
              <a:off x="1028303" y="3562184"/>
              <a:ext cx="6903682" cy="795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625470" y="3581724"/>
              <a:ext cx="2952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sz="1400" dirty="0"/>
                <a:t>D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241008" y="1450281"/>
            <a:ext cx="328936" cy="1979073"/>
            <a:chOff x="8237644" y="2202511"/>
            <a:chExt cx="333149" cy="1270019"/>
          </a:xfrm>
        </p:grpSpPr>
        <p:cxnSp>
          <p:nvCxnSpPr>
            <p:cNvPr id="37" name="Straight Arrow Connector 36"/>
            <p:cNvCxnSpPr/>
            <p:nvPr/>
          </p:nvCxnSpPr>
          <p:spPr>
            <a:xfrm>
              <a:off x="8254600" y="2202511"/>
              <a:ext cx="32419" cy="1270019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237644" y="2657815"/>
              <a:ext cx="333149" cy="1975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sz="1400" dirty="0" err="1" smtClean="0"/>
                <a:t>S</a:t>
              </a:r>
              <a:r>
                <a:rPr lang="sv-FI" sz="1400" baseline="-25000" dirty="0" err="1" smtClean="0"/>
                <a:t>n</a:t>
              </a:r>
              <a:endParaRPr lang="sv-FI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71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1635" y="764240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Multiple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40933" y="3480933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310466"/>
            <a:ext cx="168607" cy="36406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7" name="Oval 26"/>
          <p:cNvSpPr/>
          <p:nvPr/>
        </p:nvSpPr>
        <p:spPr>
          <a:xfrm>
            <a:off x="7956376" y="2393708"/>
            <a:ext cx="168608" cy="3164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8" name="Oval 27"/>
          <p:cNvSpPr/>
          <p:nvPr/>
        </p:nvSpPr>
        <p:spPr>
          <a:xfrm>
            <a:off x="7956376" y="4258733"/>
            <a:ext cx="168608" cy="355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6" name="Oval 25"/>
          <p:cNvSpPr/>
          <p:nvPr/>
        </p:nvSpPr>
        <p:spPr>
          <a:xfrm>
            <a:off x="7957956" y="1402644"/>
            <a:ext cx="167028" cy="3164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9" name="Oval 28"/>
          <p:cNvSpPr/>
          <p:nvPr/>
        </p:nvSpPr>
        <p:spPr>
          <a:xfrm>
            <a:off x="7956376" y="5257800"/>
            <a:ext cx="168607" cy="330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491880" y="4725144"/>
                <a:ext cx="311976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FI" dirty="0" err="1" smtClean="0"/>
                  <a:t>But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formula</a:t>
                </a:r>
                <a:r>
                  <a:rPr lang="sv-FI" dirty="0" smtClean="0"/>
                  <a:t> is the same!</a:t>
                </a:r>
              </a:p>
              <a:p>
                <a:r>
                  <a:rPr lang="sv-FI" dirty="0" smtClean="0"/>
                  <a:t>Multiple slit maximum:</a:t>
                </a:r>
              </a:p>
              <a:p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𝑑</m:t>
                    </m:r>
                    <m:func>
                      <m:funcPr>
                        <m:ctrlPr>
                          <a:rPr lang="sv-FI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func>
                    <m:r>
                      <a:rPr lang="sv-FI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 	n = 1, 2, 3...</a:t>
                </a:r>
              </a:p>
              <a:p>
                <a:endParaRPr lang="sv-FI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725144"/>
                <a:ext cx="3119765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758" t="-2538" r="-977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740933" y="2779219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4" name="Rectangle 33"/>
          <p:cNvSpPr/>
          <p:nvPr/>
        </p:nvSpPr>
        <p:spPr>
          <a:xfrm>
            <a:off x="740933" y="2077285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5" name="Rectangle 34"/>
          <p:cNvSpPr/>
          <p:nvPr/>
        </p:nvSpPr>
        <p:spPr>
          <a:xfrm>
            <a:off x="740933" y="4164305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6" name="Rectangle 35"/>
          <p:cNvSpPr/>
          <p:nvPr/>
        </p:nvSpPr>
        <p:spPr>
          <a:xfrm>
            <a:off x="741928" y="4844984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7" name="Rectangle 36"/>
          <p:cNvSpPr/>
          <p:nvPr/>
        </p:nvSpPr>
        <p:spPr>
          <a:xfrm>
            <a:off x="742948" y="1402644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518614" y="2779219"/>
            <a:ext cx="0" cy="687514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90649" y="287133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22600" y="1897261"/>
            <a:ext cx="2904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dirty="0" smtClean="0"/>
              <a:t>The </a:t>
            </a:r>
            <a:r>
              <a:rPr lang="sv-FI" dirty="0" err="1" smtClean="0"/>
              <a:t>more</a:t>
            </a:r>
            <a:r>
              <a:rPr lang="sv-FI" dirty="0" smtClean="0"/>
              <a:t> slits you </a:t>
            </a:r>
            <a:r>
              <a:rPr lang="sv-FI" dirty="0" err="1" smtClean="0"/>
              <a:t>have</a:t>
            </a:r>
            <a:r>
              <a:rPr lang="sv-FI" dirty="0" smtClean="0"/>
              <a:t>, </a:t>
            </a:r>
          </a:p>
          <a:p>
            <a:r>
              <a:rPr lang="sv-FI" dirty="0" smtClean="0"/>
              <a:t>the </a:t>
            </a:r>
            <a:r>
              <a:rPr lang="sv-FI" dirty="0" err="1" smtClean="0"/>
              <a:t>narrower</a:t>
            </a:r>
            <a:r>
              <a:rPr lang="sv-FI" dirty="0" smtClean="0"/>
              <a:t> and </a:t>
            </a:r>
            <a:r>
              <a:rPr lang="sv-FI" dirty="0" err="1" smtClean="0"/>
              <a:t>brighter</a:t>
            </a:r>
            <a:r>
              <a:rPr lang="sv-FI" dirty="0" smtClean="0"/>
              <a:t> the </a:t>
            </a:r>
            <a:r>
              <a:rPr lang="sv-FI" dirty="0" err="1" smtClean="0"/>
              <a:t>bright</a:t>
            </a:r>
            <a:r>
              <a:rPr lang="sv-FI" dirty="0" smtClean="0"/>
              <a:t> </a:t>
            </a:r>
            <a:r>
              <a:rPr lang="sv-FI" dirty="0" err="1" smtClean="0"/>
              <a:t>spots</a:t>
            </a:r>
            <a:r>
              <a:rPr lang="sv-FI" dirty="0" smtClean="0"/>
              <a:t> </a:t>
            </a:r>
            <a:r>
              <a:rPr lang="sv-FI" dirty="0" err="1" smtClean="0"/>
              <a:t>become</a:t>
            </a:r>
            <a:r>
              <a:rPr lang="sv-FI" dirty="0" smtClean="0"/>
              <a:t>!</a:t>
            </a:r>
            <a:endParaRPr lang="sv-FI" dirty="0"/>
          </a:p>
        </p:txBody>
      </p:sp>
      <p:sp>
        <p:nvSpPr>
          <p:cNvPr id="14" name="TextBox 13"/>
          <p:cNvSpPr txBox="1"/>
          <p:nvPr/>
        </p:nvSpPr>
        <p:spPr>
          <a:xfrm>
            <a:off x="2570672" y="3797356"/>
            <a:ext cx="3880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Many</a:t>
            </a:r>
            <a:r>
              <a:rPr lang="sv-FI" dirty="0" smtClean="0"/>
              <a:t> slits </a:t>
            </a:r>
            <a:r>
              <a:rPr lang="sv-FI" dirty="0" err="1" smtClean="0"/>
              <a:t>together</a:t>
            </a:r>
            <a:r>
              <a:rPr lang="sv-FI" dirty="0" smtClean="0"/>
              <a:t> are </a:t>
            </a:r>
            <a:r>
              <a:rPr lang="sv-FI" dirty="0" err="1" smtClean="0"/>
              <a:t>called</a:t>
            </a:r>
            <a:r>
              <a:rPr lang="sv-FI" dirty="0" smtClean="0"/>
              <a:t> </a:t>
            </a:r>
            <a:r>
              <a:rPr lang="sv-FI" b="1" dirty="0" smtClean="0"/>
              <a:t>a </a:t>
            </a:r>
            <a:r>
              <a:rPr lang="sv-FI" b="1" dirty="0" err="1" smtClean="0"/>
              <a:t>grating</a:t>
            </a:r>
            <a:r>
              <a:rPr lang="sv-FI" dirty="0" smtClean="0"/>
              <a:t>.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98871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0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 smtClean="0"/>
              <a:t>d</a:t>
            </a:r>
            <a:endParaRPr lang="sv-FI" sz="1400" dirty="0"/>
          </a:p>
        </p:txBody>
      </p:sp>
      <p:sp>
        <p:nvSpPr>
          <p:cNvPr id="20" name="Rectangle 19"/>
          <p:cNvSpPr/>
          <p:nvPr/>
        </p:nvSpPr>
        <p:spPr>
          <a:xfrm>
            <a:off x="755576" y="2981727"/>
            <a:ext cx="360040" cy="959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1182776" y="2581839"/>
            <a:ext cx="0" cy="399888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54811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 smtClean="0"/>
              <a:t>b</a:t>
            </a:r>
            <a:endParaRPr lang="sv-FI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650067" y="1387414"/>
            <a:ext cx="3190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dirty="0" err="1" smtClean="0"/>
              <a:t>If</a:t>
            </a:r>
            <a:r>
              <a:rPr lang="sv-FI" dirty="0" smtClean="0"/>
              <a:t> the </a:t>
            </a:r>
            <a:r>
              <a:rPr lang="sv-FI" dirty="0" err="1" smtClean="0"/>
              <a:t>width</a:t>
            </a:r>
            <a:r>
              <a:rPr lang="sv-FI" dirty="0" smtClean="0"/>
              <a:t> of the </a:t>
            </a:r>
            <a:r>
              <a:rPr lang="sv-FI" dirty="0" err="1" smtClean="0"/>
              <a:t>openings</a:t>
            </a:r>
            <a:r>
              <a:rPr lang="sv-FI" dirty="0" smtClean="0"/>
              <a:t> are not </a:t>
            </a:r>
            <a:r>
              <a:rPr lang="sv-FI" dirty="0" err="1" smtClean="0"/>
              <a:t>very</a:t>
            </a:r>
            <a:r>
              <a:rPr lang="sv-FI" dirty="0" smtClean="0"/>
              <a:t> </a:t>
            </a:r>
            <a:r>
              <a:rPr lang="sv-FI" dirty="0" err="1" smtClean="0"/>
              <a:t>very</a:t>
            </a:r>
            <a:r>
              <a:rPr lang="sv-FI" dirty="0" smtClean="0"/>
              <a:t> small, you </a:t>
            </a:r>
            <a:r>
              <a:rPr lang="sv-FI" dirty="0" err="1" smtClean="0"/>
              <a:t>will</a:t>
            </a:r>
            <a:r>
              <a:rPr lang="sv-FI" dirty="0" smtClean="0"/>
              <a:t> get a combination of </a:t>
            </a:r>
            <a:r>
              <a:rPr lang="sv-FI" dirty="0" err="1" smtClean="0"/>
              <a:t>single-slit</a:t>
            </a:r>
            <a:r>
              <a:rPr lang="sv-FI" dirty="0" smtClean="0"/>
              <a:t> and </a:t>
            </a:r>
            <a:r>
              <a:rPr lang="sv-FI" dirty="0" err="1" smtClean="0"/>
              <a:t>double-slit</a:t>
            </a:r>
            <a:r>
              <a:rPr lang="sv-FI" dirty="0" smtClean="0"/>
              <a:t> </a:t>
            </a:r>
            <a:r>
              <a:rPr lang="sv-FI" dirty="0" err="1" smtClean="0"/>
              <a:t>patterns</a:t>
            </a:r>
            <a:r>
              <a:rPr lang="sv-FI" dirty="0" smtClean="0"/>
              <a:t>!</a:t>
            </a:r>
            <a:endParaRPr lang="sv-FI" dirty="0"/>
          </a:p>
        </p:txBody>
      </p:sp>
      <p:grpSp>
        <p:nvGrpSpPr>
          <p:cNvPr id="25" name="Group 24"/>
          <p:cNvGrpSpPr/>
          <p:nvPr/>
        </p:nvGrpSpPr>
        <p:grpSpPr>
          <a:xfrm>
            <a:off x="8050939" y="930708"/>
            <a:ext cx="171057" cy="5418324"/>
            <a:chOff x="8413231" y="835822"/>
            <a:chExt cx="171057" cy="5418324"/>
          </a:xfrm>
        </p:grpSpPr>
        <p:grpSp>
          <p:nvGrpSpPr>
            <p:cNvPr id="22" name="Group 21"/>
            <p:cNvGrpSpPr/>
            <p:nvPr/>
          </p:nvGrpSpPr>
          <p:grpSpPr>
            <a:xfrm>
              <a:off x="8413231" y="835822"/>
              <a:ext cx="171057" cy="5369710"/>
              <a:chOff x="8558737" y="707577"/>
              <a:chExt cx="171057" cy="5369710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8558737" y="2234246"/>
                <a:ext cx="171057" cy="2299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8610954" y="1387455"/>
                <a:ext cx="82354" cy="59017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8603088" y="4792013"/>
                <a:ext cx="82354" cy="59017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8610953" y="707577"/>
                <a:ext cx="79315" cy="3693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8618060" y="5707955"/>
                <a:ext cx="79315" cy="3693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>
              <a:off x="8479780" y="939334"/>
              <a:ext cx="34506" cy="5314812"/>
            </a:xfrm>
            <a:prstGeom prst="line">
              <a:avLst/>
            </a:prstGeom>
            <a:ln w="1524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17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FI" dirty="0" err="1"/>
              <a:t>Babinet's</a:t>
            </a:r>
            <a:r>
              <a:rPr lang="sv-FI" dirty="0"/>
              <a:t> </a:t>
            </a:r>
            <a:r>
              <a:rPr lang="sv-FI" dirty="0" err="1" smtClean="0"/>
              <a:t>principle</a:t>
            </a:r>
            <a:r>
              <a:rPr lang="sv-FI" dirty="0" smtClean="0"/>
              <a:t>:</a:t>
            </a:r>
          </a:p>
          <a:p>
            <a:pPr lvl="1"/>
            <a:r>
              <a:rPr lang="sv-FI" dirty="0" smtClean="0"/>
              <a:t>A </a:t>
            </a:r>
            <a:r>
              <a:rPr lang="sv-FI" dirty="0" err="1" smtClean="0"/>
              <a:t>shape</a:t>
            </a:r>
            <a:r>
              <a:rPr lang="sv-FI" dirty="0" smtClean="0"/>
              <a:t> and </a:t>
            </a:r>
            <a:r>
              <a:rPr lang="sv-FI" dirty="0" err="1" smtClean="0"/>
              <a:t>its</a:t>
            </a:r>
            <a:r>
              <a:rPr lang="sv-FI" dirty="0" smtClean="0"/>
              <a:t> </a:t>
            </a:r>
            <a:r>
              <a:rPr lang="sv-FI" dirty="0" err="1" smtClean="0"/>
              <a:t>opposite</a:t>
            </a:r>
            <a:r>
              <a:rPr lang="sv-FI" dirty="0" smtClean="0"/>
              <a:t> gives the same </a:t>
            </a:r>
            <a:r>
              <a:rPr lang="sv-FI" dirty="0" err="1" smtClean="0"/>
              <a:t>diffraction</a:t>
            </a:r>
            <a:r>
              <a:rPr lang="sv-FI" dirty="0" smtClean="0"/>
              <a:t> </a:t>
            </a:r>
            <a:r>
              <a:rPr lang="sv-FI" dirty="0" err="1" smtClean="0"/>
              <a:t>pattern</a:t>
            </a:r>
            <a:r>
              <a:rPr lang="sv-FI" dirty="0" smtClean="0"/>
              <a:t>!</a:t>
            </a:r>
          </a:p>
          <a:p>
            <a:pPr lvl="1"/>
            <a:r>
              <a:rPr lang="sv-FI" dirty="0" err="1" smtClean="0"/>
              <a:t>Single</a:t>
            </a:r>
            <a:r>
              <a:rPr lang="sv-FI" dirty="0" smtClean="0"/>
              <a:t> slit and </a:t>
            </a:r>
            <a:r>
              <a:rPr lang="sv-FI" dirty="0" err="1" smtClean="0"/>
              <a:t>single</a:t>
            </a:r>
            <a:r>
              <a:rPr lang="sv-FI" dirty="0" smtClean="0"/>
              <a:t> </a:t>
            </a:r>
            <a:r>
              <a:rPr lang="sv-FI" dirty="0" err="1" smtClean="0"/>
              <a:t>obsticle</a:t>
            </a:r>
            <a:r>
              <a:rPr lang="sv-FI" dirty="0" smtClean="0"/>
              <a:t> </a:t>
            </a:r>
            <a:r>
              <a:rPr lang="sv-FI" dirty="0" err="1" smtClean="0"/>
              <a:t>will</a:t>
            </a:r>
            <a:r>
              <a:rPr lang="sv-FI" dirty="0" smtClean="0"/>
              <a:t> </a:t>
            </a:r>
            <a:r>
              <a:rPr lang="sv-FI" dirty="0" err="1" smtClean="0"/>
              <a:t>give</a:t>
            </a:r>
            <a:r>
              <a:rPr lang="sv-FI" dirty="0" smtClean="0"/>
              <a:t> the same </a:t>
            </a:r>
            <a:r>
              <a:rPr lang="sv-FI" dirty="0" err="1" smtClean="0"/>
              <a:t>pattern</a:t>
            </a:r>
            <a:r>
              <a:rPr lang="sv-FI" dirty="0" smtClean="0"/>
              <a:t>, </a:t>
            </a:r>
            <a:r>
              <a:rPr lang="sv-FI" dirty="0" err="1" smtClean="0"/>
              <a:t>therefor</a:t>
            </a:r>
            <a:r>
              <a:rPr lang="sv-FI" dirty="0" smtClean="0"/>
              <a:t> </a:t>
            </a:r>
            <a:r>
              <a:rPr lang="sv-FI" dirty="0" err="1" smtClean="0"/>
              <a:t>we</a:t>
            </a:r>
            <a:r>
              <a:rPr lang="sv-FI" dirty="0" smtClean="0"/>
              <a:t> </a:t>
            </a:r>
            <a:r>
              <a:rPr lang="sv-FI" dirty="0" err="1" smtClean="0"/>
              <a:t>can</a:t>
            </a:r>
            <a:r>
              <a:rPr lang="sv-FI" dirty="0" smtClean="0"/>
              <a:t> </a:t>
            </a:r>
            <a:r>
              <a:rPr lang="sv-FI" dirty="0" err="1" smtClean="0"/>
              <a:t>use</a:t>
            </a:r>
            <a:r>
              <a:rPr lang="sv-FI" dirty="0" smtClean="0"/>
              <a:t> the </a:t>
            </a:r>
            <a:r>
              <a:rPr lang="sv-FI" dirty="0" err="1" smtClean="0"/>
              <a:t>single</a:t>
            </a:r>
            <a:r>
              <a:rPr lang="sv-FI" dirty="0" smtClean="0"/>
              <a:t> slit </a:t>
            </a:r>
            <a:r>
              <a:rPr lang="sv-FI" dirty="0" err="1" smtClean="0"/>
              <a:t>formula</a:t>
            </a:r>
            <a:r>
              <a:rPr lang="sv-FI" dirty="0" smtClean="0"/>
              <a:t> to </a:t>
            </a:r>
            <a:r>
              <a:rPr lang="sv-FI" dirty="0" err="1" smtClean="0"/>
              <a:t>calculate</a:t>
            </a:r>
            <a:r>
              <a:rPr lang="sv-FI" dirty="0" smtClean="0"/>
              <a:t> the </a:t>
            </a:r>
            <a:r>
              <a:rPr lang="sv-FI" dirty="0" err="1" smtClean="0"/>
              <a:t>width</a:t>
            </a:r>
            <a:r>
              <a:rPr lang="sv-FI" dirty="0" smtClean="0"/>
              <a:t> of a </a:t>
            </a:r>
            <a:r>
              <a:rPr lang="sv-FI" dirty="0" err="1" smtClean="0"/>
              <a:t>hair</a:t>
            </a:r>
            <a:r>
              <a:rPr lang="sv-FI" dirty="0" smtClean="0"/>
              <a:t>!</a:t>
            </a:r>
          </a:p>
          <a:p>
            <a:pPr lvl="1"/>
            <a:endParaRPr lang="sv-FI" dirty="0"/>
          </a:p>
          <a:p>
            <a:pPr marL="457200" lvl="1" indent="0">
              <a:buNone/>
            </a:pPr>
            <a:r>
              <a:rPr lang="sv-FI" dirty="0" err="1" smtClean="0"/>
              <a:t>Continue</a:t>
            </a:r>
            <a:r>
              <a:rPr lang="sv-FI" dirty="0" smtClean="0"/>
              <a:t> with the </a:t>
            </a:r>
            <a:r>
              <a:rPr lang="sv-FI" dirty="0" err="1" smtClean="0"/>
              <a:t>questions</a:t>
            </a:r>
            <a:r>
              <a:rPr lang="sv-FI" dirty="0" smtClean="0"/>
              <a:t>:</a:t>
            </a:r>
            <a:br>
              <a:rPr lang="sv-FI" dirty="0" smtClean="0"/>
            </a:br>
            <a:r>
              <a:rPr lang="sv-FI" dirty="0" smtClean="0"/>
              <a:t>p. 364: 14</a:t>
            </a:r>
            <a:r>
              <a:rPr lang="sv-FI" smtClean="0"/>
              <a:t>, 15</a:t>
            </a:r>
            <a:br>
              <a:rPr lang="sv-FI" smtClean="0"/>
            </a:br>
            <a:r>
              <a:rPr lang="sv-FI" smtClean="0"/>
              <a:t>p</a:t>
            </a:r>
            <a:r>
              <a:rPr lang="sv-FI" dirty="0" smtClean="0"/>
              <a:t>. 374: 17, 18, 19, 22</a:t>
            </a:r>
            <a:endParaRPr lang="sv-FI" dirty="0"/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09389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3" y="385549"/>
            <a:ext cx="8229600" cy="4525963"/>
          </a:xfrm>
        </p:spPr>
        <p:txBody>
          <a:bodyPr/>
          <a:lstStyle/>
          <a:p>
            <a:r>
              <a:rPr lang="sv-FI" dirty="0" err="1" smtClean="0"/>
              <a:t>Thin</a:t>
            </a:r>
            <a:r>
              <a:rPr lang="sv-FI" dirty="0" smtClean="0"/>
              <a:t> film </a:t>
            </a:r>
            <a:r>
              <a:rPr lang="sv-FI" dirty="0" err="1" smtClean="0"/>
              <a:t>interference</a:t>
            </a:r>
            <a:r>
              <a:rPr lang="sv-FI" dirty="0" smtClean="0"/>
              <a:t> </a:t>
            </a:r>
          </a:p>
          <a:p>
            <a:pPr lvl="1"/>
            <a:r>
              <a:rPr lang="sv-FI" dirty="0" err="1" smtClean="0"/>
              <a:t>There</a:t>
            </a:r>
            <a:r>
              <a:rPr lang="sv-FI" dirty="0" smtClean="0"/>
              <a:t> is </a:t>
            </a:r>
            <a:r>
              <a:rPr lang="sv-FI" dirty="0" err="1" smtClean="0"/>
              <a:t>always</a:t>
            </a:r>
            <a:r>
              <a:rPr lang="sv-FI" dirty="0" smtClean="0"/>
              <a:t> </a:t>
            </a:r>
            <a:r>
              <a:rPr lang="sv-FI" dirty="0" err="1" smtClean="0"/>
              <a:t>both</a:t>
            </a:r>
            <a:r>
              <a:rPr lang="sv-FI" dirty="0" smtClean="0"/>
              <a:t> </a:t>
            </a:r>
            <a:r>
              <a:rPr lang="sv-FI" dirty="0" err="1" smtClean="0"/>
              <a:t>reflection</a:t>
            </a:r>
            <a:r>
              <a:rPr lang="sv-FI" dirty="0" smtClean="0"/>
              <a:t> and </a:t>
            </a:r>
            <a:r>
              <a:rPr lang="sv-FI" dirty="0" err="1" smtClean="0"/>
              <a:t>refraction</a:t>
            </a:r>
            <a:r>
              <a:rPr lang="sv-FI" dirty="0" smtClean="0"/>
              <a:t> </a:t>
            </a:r>
            <a:r>
              <a:rPr lang="sv-FI" dirty="0" err="1" smtClean="0"/>
              <a:t>when</a:t>
            </a:r>
            <a:r>
              <a:rPr lang="sv-FI" dirty="0" smtClean="0"/>
              <a:t> light </a:t>
            </a:r>
            <a:r>
              <a:rPr lang="sv-FI" dirty="0" err="1" smtClean="0"/>
              <a:t>passes</a:t>
            </a:r>
            <a:r>
              <a:rPr lang="sv-FI" dirty="0" smtClean="0"/>
              <a:t> from </a:t>
            </a:r>
            <a:r>
              <a:rPr lang="sv-FI" dirty="0" err="1" smtClean="0"/>
              <a:t>one</a:t>
            </a:r>
            <a:r>
              <a:rPr lang="sv-FI" dirty="0" smtClean="0"/>
              <a:t> medium to </a:t>
            </a:r>
            <a:r>
              <a:rPr lang="sv-FI" dirty="0" err="1" smtClean="0"/>
              <a:t>another</a:t>
            </a:r>
            <a:endParaRPr lang="sv-FI" dirty="0" smtClean="0"/>
          </a:p>
          <a:p>
            <a:pPr lvl="1"/>
            <a:r>
              <a:rPr lang="sv-FI" dirty="0" smtClean="0"/>
              <a:t>Light </a:t>
            </a:r>
            <a:r>
              <a:rPr lang="sv-FI" dirty="0" err="1" smtClean="0"/>
              <a:t>waves</a:t>
            </a:r>
            <a:r>
              <a:rPr lang="sv-FI" dirty="0" smtClean="0"/>
              <a:t> </a:t>
            </a:r>
            <a:r>
              <a:rPr lang="sv-FI" dirty="0" err="1" smtClean="0"/>
              <a:t>change</a:t>
            </a:r>
            <a:r>
              <a:rPr lang="sv-FI" dirty="0" smtClean="0"/>
              <a:t> </a:t>
            </a:r>
            <a:r>
              <a:rPr lang="sv-FI" dirty="0" err="1" smtClean="0"/>
              <a:t>phase</a:t>
            </a:r>
            <a:r>
              <a:rPr lang="sv-FI" dirty="0" smtClean="0"/>
              <a:t> </a:t>
            </a:r>
            <a:r>
              <a:rPr lang="sv-FI" dirty="0" err="1" smtClean="0"/>
              <a:t>when</a:t>
            </a:r>
            <a:r>
              <a:rPr lang="sv-FI" dirty="0" smtClean="0"/>
              <a:t> </a:t>
            </a:r>
            <a:r>
              <a:rPr lang="sv-FI" dirty="0" err="1" smtClean="0"/>
              <a:t>reflecting</a:t>
            </a:r>
            <a:r>
              <a:rPr lang="sv-FI" dirty="0" smtClean="0"/>
              <a:t> </a:t>
            </a:r>
            <a:r>
              <a:rPr lang="sv-FI" dirty="0" err="1" smtClean="0"/>
              <a:t>off</a:t>
            </a:r>
            <a:r>
              <a:rPr lang="sv-FI" dirty="0" smtClean="0"/>
              <a:t> a medium of </a:t>
            </a:r>
            <a:r>
              <a:rPr lang="sv-FI" dirty="0" err="1" smtClean="0"/>
              <a:t>higher</a:t>
            </a:r>
            <a:r>
              <a:rPr lang="sv-FI" dirty="0" smtClean="0"/>
              <a:t> </a:t>
            </a:r>
            <a:r>
              <a:rPr lang="sv-FI" dirty="0" err="1" smtClean="0"/>
              <a:t>refractive</a:t>
            </a:r>
            <a:r>
              <a:rPr lang="sv-FI" dirty="0" smtClean="0"/>
              <a:t> index</a:t>
            </a:r>
          </a:p>
          <a:p>
            <a:pPr lvl="1"/>
            <a:r>
              <a:rPr lang="sv-FI" dirty="0" err="1" smtClean="0"/>
              <a:t>If</a:t>
            </a:r>
            <a:r>
              <a:rPr lang="sv-FI" dirty="0" smtClean="0"/>
              <a:t> </a:t>
            </a:r>
            <a:r>
              <a:rPr lang="sv-FI" dirty="0" err="1" smtClean="0"/>
              <a:t>we</a:t>
            </a:r>
            <a:r>
              <a:rPr lang="sv-FI" dirty="0" smtClean="0"/>
              <a:t> </a:t>
            </a:r>
            <a:r>
              <a:rPr lang="sv-FI" dirty="0" err="1" smtClean="0"/>
              <a:t>can</a:t>
            </a:r>
            <a:r>
              <a:rPr lang="sv-FI" dirty="0" smtClean="0"/>
              <a:t> make </a:t>
            </a:r>
            <a:r>
              <a:rPr lang="sv-FI" dirty="0" err="1" smtClean="0"/>
              <a:t>destructive</a:t>
            </a:r>
            <a:r>
              <a:rPr lang="sv-FI" dirty="0" smtClean="0"/>
              <a:t> </a:t>
            </a:r>
            <a:r>
              <a:rPr lang="sv-FI" dirty="0" err="1" smtClean="0"/>
              <a:t>interference</a:t>
            </a:r>
            <a:r>
              <a:rPr lang="sv-FI" dirty="0" smtClean="0"/>
              <a:t> </a:t>
            </a:r>
            <a:r>
              <a:rPr lang="sv-FI" dirty="0" err="1" smtClean="0"/>
              <a:t>happen</a:t>
            </a:r>
            <a:r>
              <a:rPr lang="sv-FI" dirty="0" smtClean="0"/>
              <a:t> less light </a:t>
            </a:r>
            <a:r>
              <a:rPr lang="sv-FI" dirty="0" err="1" smtClean="0"/>
              <a:t>will</a:t>
            </a:r>
            <a:r>
              <a:rPr lang="sv-FI" dirty="0" smtClean="0"/>
              <a:t> be </a:t>
            </a:r>
            <a:r>
              <a:rPr lang="sv-FI" dirty="0" err="1" smtClean="0"/>
              <a:t>reflected</a:t>
            </a:r>
            <a:r>
              <a:rPr lang="sv-FI" dirty="0" smtClean="0"/>
              <a:t> (</a:t>
            </a:r>
            <a:r>
              <a:rPr lang="sv-FI" dirty="0" err="1" smtClean="0"/>
              <a:t>used</a:t>
            </a:r>
            <a:r>
              <a:rPr lang="sv-FI" dirty="0" smtClean="0"/>
              <a:t> </a:t>
            </a:r>
            <a:r>
              <a:rPr lang="sv-FI" dirty="0" err="1" smtClean="0"/>
              <a:t>e.g</a:t>
            </a:r>
            <a:r>
              <a:rPr lang="sv-FI" dirty="0" smtClean="0"/>
              <a:t>. in camera </a:t>
            </a:r>
            <a:r>
              <a:rPr lang="sv-FI" dirty="0" err="1" smtClean="0"/>
              <a:t>lenses</a:t>
            </a:r>
            <a:r>
              <a:rPr lang="sv-FI" dirty="0" smtClean="0"/>
              <a:t> and solar cells)</a:t>
            </a:r>
          </a:p>
          <a:p>
            <a:pPr lvl="1"/>
            <a:endParaRPr lang="sv-FI" dirty="0" smtClean="0"/>
          </a:p>
          <a:p>
            <a:pPr marL="457200" lvl="1" indent="0">
              <a:buNone/>
            </a:pPr>
            <a:endParaRPr lang="sv-FI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7008872"/>
                  </p:ext>
                </p:extLst>
              </p:nvPr>
            </p:nvGraphicFramePr>
            <p:xfrm>
              <a:off x="759726" y="4435522"/>
              <a:ext cx="7592704" cy="18851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48965"/>
                    <a:gridCol w="3927951"/>
                    <a:gridCol w="2115788"/>
                  </a:tblGrid>
                  <a:tr h="351797"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One </a:t>
                          </a:r>
                          <a:r>
                            <a:rPr lang="sv-FI" dirty="0" err="1" smtClean="0"/>
                            <a:t>phase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change</a:t>
                          </a:r>
                          <a:r>
                            <a:rPr lang="sv-FI" dirty="0" smtClean="0"/>
                            <a:t> (as in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booklet</a:t>
                          </a:r>
                          <a:r>
                            <a:rPr lang="sv-FI" baseline="0" dirty="0" smtClean="0"/>
                            <a:t>)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Two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phase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changes</a:t>
                          </a:r>
                          <a:endParaRPr lang="sv-FI" dirty="0"/>
                        </a:p>
                      </a:txBody>
                      <a:tcPr/>
                    </a:tc>
                  </a:tr>
                  <a:tr h="372113"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Contructive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𝑑𝑛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=(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sv-FI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v-FI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sv-FI" b="0" i="1" smtClean="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𝑑𝑛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  <a:p>
                          <a:endParaRPr lang="sv-FI" dirty="0"/>
                        </a:p>
                      </a:txBody>
                      <a:tcPr/>
                    </a:tc>
                  </a:tr>
                  <a:tr h="511213"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Destructive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𝑑𝑛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𝑑𝑛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=(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sv-FI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v-FI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sv-FI" b="0" i="1" smtClean="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  <a:p>
                          <a:endParaRPr lang="sv-FI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7008872"/>
                  </p:ext>
                </p:extLst>
              </p:nvPr>
            </p:nvGraphicFramePr>
            <p:xfrm>
              <a:off x="759726" y="4435522"/>
              <a:ext cx="7592704" cy="18851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48965"/>
                    <a:gridCol w="3927951"/>
                    <a:gridCol w="2115788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One </a:t>
                          </a:r>
                          <a:r>
                            <a:rPr lang="sv-FI" dirty="0" err="1" smtClean="0"/>
                            <a:t>phase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change</a:t>
                          </a:r>
                          <a:r>
                            <a:rPr lang="sv-FI" dirty="0" smtClean="0"/>
                            <a:t> (as in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booklet</a:t>
                          </a:r>
                          <a:r>
                            <a:rPr lang="sv-FI" baseline="0" dirty="0" smtClean="0"/>
                            <a:t>)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Two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phase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changes</a:t>
                          </a:r>
                          <a:endParaRPr lang="sv-FI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Contructive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9596" t="-61905" r="-54037" b="-13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59078" t="-61905" r="-288" b="-137143"/>
                          </a:stretch>
                        </a:blipFill>
                      </a:tcPr>
                    </a:tc>
                  </a:tr>
                  <a:tr h="879348"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Destructive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9596" t="-118056" r="-54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59078" t="-118056" r="-28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7229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324</Words>
  <Application>Microsoft Office PowerPoint</Application>
  <PresentationFormat>On-screen Show (4:3)</PresentationFormat>
  <Paragraphs>69</Paragraphs>
  <Slides>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9.3  Interference  (Double slit and multiple slits)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9.3  Interference  (Double slit and multiple slits)</dc:title>
  <dc:creator>Markus Norrby</dc:creator>
  <cp:lastModifiedBy>Markus Norrby</cp:lastModifiedBy>
  <cp:revision>14</cp:revision>
  <dcterms:created xsi:type="dcterms:W3CDTF">2015-01-07T11:02:07Z</dcterms:created>
  <dcterms:modified xsi:type="dcterms:W3CDTF">2015-01-12T07:48:18Z</dcterms:modified>
</cp:coreProperties>
</file>