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20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B4C2-1FE8-4035-9ABA-E5898F124803}" type="datetimeFigureOut">
              <a:rPr lang="sv-FI" smtClean="0"/>
              <a:t>23.3.2015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95B-7475-4CBD-A269-82BC8D0BFD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737963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B4C2-1FE8-4035-9ABA-E5898F124803}" type="datetimeFigureOut">
              <a:rPr lang="sv-FI" smtClean="0"/>
              <a:t>23.3.2015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95B-7475-4CBD-A269-82BC8D0BFD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32861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B4C2-1FE8-4035-9ABA-E5898F124803}" type="datetimeFigureOut">
              <a:rPr lang="sv-FI" smtClean="0"/>
              <a:t>23.3.2015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95B-7475-4CBD-A269-82BC8D0BFD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118495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B4C2-1FE8-4035-9ABA-E5898F124803}" type="datetimeFigureOut">
              <a:rPr lang="sv-FI" smtClean="0"/>
              <a:t>23.3.2015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95B-7475-4CBD-A269-82BC8D0BFD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738370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B4C2-1FE8-4035-9ABA-E5898F124803}" type="datetimeFigureOut">
              <a:rPr lang="sv-FI" smtClean="0"/>
              <a:t>23.3.2015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95B-7475-4CBD-A269-82BC8D0BFD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252522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B4C2-1FE8-4035-9ABA-E5898F124803}" type="datetimeFigureOut">
              <a:rPr lang="sv-FI" smtClean="0"/>
              <a:t>23.3.2015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95B-7475-4CBD-A269-82BC8D0BFD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23156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B4C2-1FE8-4035-9ABA-E5898F124803}" type="datetimeFigureOut">
              <a:rPr lang="sv-FI" smtClean="0"/>
              <a:t>23.3.2015</a:t>
            </a:fld>
            <a:endParaRPr lang="sv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95B-7475-4CBD-A269-82BC8D0BFD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755253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B4C2-1FE8-4035-9ABA-E5898F124803}" type="datetimeFigureOut">
              <a:rPr lang="sv-FI" smtClean="0"/>
              <a:t>23.3.2015</a:t>
            </a:fld>
            <a:endParaRPr lang="sv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95B-7475-4CBD-A269-82BC8D0BFD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923016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B4C2-1FE8-4035-9ABA-E5898F124803}" type="datetimeFigureOut">
              <a:rPr lang="sv-FI" smtClean="0"/>
              <a:t>23.3.2015</a:t>
            </a:fld>
            <a:endParaRPr lang="sv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95B-7475-4CBD-A269-82BC8D0BFD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650905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B4C2-1FE8-4035-9ABA-E5898F124803}" type="datetimeFigureOut">
              <a:rPr lang="sv-FI" smtClean="0"/>
              <a:t>23.3.2015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95B-7475-4CBD-A269-82BC8D0BFD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220292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5B4C2-1FE8-4035-9ABA-E5898F124803}" type="datetimeFigureOut">
              <a:rPr lang="sv-FI" smtClean="0"/>
              <a:t>23.3.2015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95B-7475-4CBD-A269-82BC8D0BFD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684525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E5B4C2-1FE8-4035-9ABA-E5898F124803}" type="datetimeFigureOut">
              <a:rPr lang="sv-FI" smtClean="0"/>
              <a:t>23.3.2015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BD95B-7475-4CBD-A269-82BC8D0BFD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911289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smtClean="0"/>
              <a:t>5.1 Electric </a:t>
            </a:r>
            <a:r>
              <a:rPr lang="sv-FI" dirty="0" err="1" smtClean="0"/>
              <a:t>fields</a:t>
            </a:r>
            <a:endParaRPr lang="sv-FI" dirty="0"/>
          </a:p>
        </p:txBody>
      </p:sp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5402314"/>
              </p:ext>
            </p:extLst>
          </p:nvPr>
        </p:nvGraphicFramePr>
        <p:xfrm>
          <a:off x="395536" y="1844824"/>
          <a:ext cx="8435280" cy="186069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003410"/>
                <a:gridCol w="3542768"/>
                <a:gridCol w="2889102"/>
              </a:tblGrid>
              <a:tr h="372138">
                <a:tc>
                  <a:txBody>
                    <a:bodyPr/>
                    <a:lstStyle/>
                    <a:p>
                      <a:endParaRPr lang="sv-FI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FI" b="1" dirty="0" err="1" smtClean="0"/>
                        <a:t>Electricity</a:t>
                      </a:r>
                      <a:endParaRPr lang="sv-FI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FI" b="1" dirty="0" smtClean="0"/>
                        <a:t>Gravitation</a:t>
                      </a:r>
                      <a:endParaRPr lang="sv-FI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138">
                <a:tc>
                  <a:txBody>
                    <a:bodyPr/>
                    <a:lstStyle/>
                    <a:p>
                      <a:endParaRPr lang="sv-FI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FI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138">
                <a:tc>
                  <a:txBody>
                    <a:bodyPr/>
                    <a:lstStyle/>
                    <a:p>
                      <a:endParaRPr lang="sv-FI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138">
                <a:tc>
                  <a:txBody>
                    <a:bodyPr/>
                    <a:lstStyle/>
                    <a:p>
                      <a:endParaRPr lang="sv-FI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FI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138">
                <a:tc>
                  <a:txBody>
                    <a:bodyPr/>
                    <a:lstStyle/>
                    <a:p>
                      <a:endParaRPr lang="sv-FI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FI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047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6967968"/>
              </p:ext>
            </p:extLst>
          </p:nvPr>
        </p:nvGraphicFramePr>
        <p:xfrm>
          <a:off x="395536" y="1844824"/>
          <a:ext cx="8435280" cy="186069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003410"/>
                <a:gridCol w="3542768"/>
                <a:gridCol w="2889102"/>
              </a:tblGrid>
              <a:tr h="372138">
                <a:tc>
                  <a:txBody>
                    <a:bodyPr/>
                    <a:lstStyle/>
                    <a:p>
                      <a:endParaRPr lang="sv-FI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FI" b="1" dirty="0" err="1" smtClean="0"/>
                        <a:t>Electricity</a:t>
                      </a:r>
                      <a:endParaRPr lang="sv-FI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FI" b="1" dirty="0" smtClean="0"/>
                        <a:t>Gravitation</a:t>
                      </a:r>
                      <a:endParaRPr lang="sv-FI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138">
                <a:tc>
                  <a:txBody>
                    <a:bodyPr/>
                    <a:lstStyle/>
                    <a:p>
                      <a:r>
                        <a:rPr lang="sv-FI" b="1" dirty="0" smtClean="0"/>
                        <a:t>Property</a:t>
                      </a:r>
                      <a:r>
                        <a:rPr lang="sv-FI" b="1" baseline="0" dirty="0" smtClean="0"/>
                        <a:t> of </a:t>
                      </a:r>
                      <a:r>
                        <a:rPr lang="sv-FI" b="1" baseline="0" dirty="0" err="1" smtClean="0"/>
                        <a:t>matter</a:t>
                      </a:r>
                      <a:endParaRPr lang="sv-FI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v-FI" dirty="0" smtClean="0"/>
                        <a:t>Charge (Q) in </a:t>
                      </a:r>
                      <a:r>
                        <a:rPr lang="sv-FI" dirty="0" err="1" smtClean="0"/>
                        <a:t>Coulomb</a:t>
                      </a:r>
                      <a:r>
                        <a:rPr lang="sv-FI" dirty="0" smtClean="0"/>
                        <a:t> (C)</a:t>
                      </a:r>
                      <a:endParaRPr lang="sv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v-FI" dirty="0" err="1" smtClean="0"/>
                        <a:t>Mass</a:t>
                      </a:r>
                      <a:r>
                        <a:rPr lang="sv-FI" dirty="0" smtClean="0"/>
                        <a:t> (m)</a:t>
                      </a:r>
                      <a:r>
                        <a:rPr lang="sv-FI" baseline="0" dirty="0" smtClean="0"/>
                        <a:t> in kilogram (kg)</a:t>
                      </a:r>
                      <a:endParaRPr lang="sv-FI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138">
                <a:tc>
                  <a:txBody>
                    <a:bodyPr/>
                    <a:lstStyle/>
                    <a:p>
                      <a:endParaRPr lang="sv-FI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138">
                <a:tc>
                  <a:txBody>
                    <a:bodyPr/>
                    <a:lstStyle/>
                    <a:p>
                      <a:endParaRPr lang="sv-FI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FI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138">
                <a:tc>
                  <a:txBody>
                    <a:bodyPr/>
                    <a:lstStyle/>
                    <a:p>
                      <a:endParaRPr lang="sv-FI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FI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smtClean="0"/>
              <a:t>5.1 Electric </a:t>
            </a:r>
            <a:r>
              <a:rPr lang="sv-FI" dirty="0" err="1" smtClean="0"/>
              <a:t>fields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86081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Content Placeholder 3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948631413"/>
                  </p:ext>
                </p:extLst>
              </p:nvPr>
            </p:nvGraphicFramePr>
            <p:xfrm>
              <a:off x="395536" y="1844824"/>
              <a:ext cx="8435280" cy="2322307"/>
            </p:xfrm>
            <a:graphic>
              <a:graphicData uri="http://schemas.openxmlformats.org/drawingml/2006/table">
                <a:tbl>
                  <a:tblPr>
                    <a:tableStyleId>{073A0DAA-6AF3-43AB-8588-CEC1D06C72B9}</a:tableStyleId>
                  </a:tblPr>
                  <a:tblGrid>
                    <a:gridCol w="2003410"/>
                    <a:gridCol w="3542768"/>
                    <a:gridCol w="2889102"/>
                  </a:tblGrid>
                  <a:tr h="372138">
                    <a:tc>
                      <a:txBody>
                        <a:bodyPr/>
                        <a:lstStyle/>
                        <a:p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v-FI" b="1" dirty="0" err="1" smtClean="0"/>
                            <a:t>Electricity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v-FI" b="1" dirty="0" smtClean="0"/>
                            <a:t>Gravitation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2138">
                    <a:tc>
                      <a:txBody>
                        <a:bodyPr/>
                        <a:lstStyle/>
                        <a:p>
                          <a:r>
                            <a:rPr lang="sv-FI" b="1" dirty="0" smtClean="0"/>
                            <a:t>Property</a:t>
                          </a:r>
                          <a:r>
                            <a:rPr lang="sv-FI" b="1" baseline="0" dirty="0" smtClean="0"/>
                            <a:t> of </a:t>
                          </a:r>
                          <a:r>
                            <a:rPr lang="sv-FI" b="1" baseline="0" dirty="0" err="1" smtClean="0"/>
                            <a:t>matter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smtClean="0"/>
                            <a:t>Charge (Q) in </a:t>
                          </a:r>
                          <a:r>
                            <a:rPr lang="sv-FI" dirty="0" err="1" smtClean="0"/>
                            <a:t>Coulomb</a:t>
                          </a:r>
                          <a:r>
                            <a:rPr lang="sv-FI" dirty="0" smtClean="0"/>
                            <a:t> (C)</a:t>
                          </a:r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Mass</a:t>
                          </a:r>
                          <a:r>
                            <a:rPr lang="sv-FI" dirty="0" smtClean="0"/>
                            <a:t> (m)</a:t>
                          </a:r>
                          <a:r>
                            <a:rPr lang="sv-FI" baseline="0" dirty="0" smtClean="0"/>
                            <a:t> in kilogram (kg)</a:t>
                          </a:r>
                          <a:endParaRPr lang="sv-FI" dirty="0" smtClean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2138">
                    <a:tc>
                      <a:txBody>
                        <a:bodyPr/>
                        <a:lstStyle/>
                        <a:p>
                          <a:r>
                            <a:rPr lang="sv-FI" b="1" dirty="0" smtClean="0"/>
                            <a:t>Force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Coulomb’s</a:t>
                          </a:r>
                          <a:r>
                            <a:rPr lang="sv-FI" dirty="0" smtClean="0"/>
                            <a:t> </a:t>
                          </a:r>
                          <a:r>
                            <a:rPr lang="sv-FI" dirty="0" err="1" smtClean="0"/>
                            <a:t>law</a:t>
                          </a:r>
                          <a:endParaRPr lang="sv-FI" dirty="0" smtClean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FI" smtClean="0"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𝑘</m:t>
                                </m:r>
                                <m:f>
                                  <m:fPr>
                                    <m:ctrlPr>
                                      <a:rPr lang="sv-FI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v-FI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𝑞</m:t>
                                        </m:r>
                                      </m:e>
                                      <m:sub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sv-FI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𝑞</m:t>
                                        </m:r>
                                      </m:e>
                                      <m:sub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sv-FI" i="1" smtClean="0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Newton’s</a:t>
                          </a:r>
                          <a:r>
                            <a:rPr lang="sv-FI" baseline="0" dirty="0" smtClean="0"/>
                            <a:t> </a:t>
                          </a:r>
                          <a:r>
                            <a:rPr lang="sv-FI" baseline="0" dirty="0" err="1" smtClean="0"/>
                            <a:t>law</a:t>
                          </a:r>
                          <a:endParaRPr lang="sv-FI" dirty="0" smtClean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FI" smtClean="0"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𝐺</m:t>
                                </m:r>
                                <m:f>
                                  <m:fPr>
                                    <m:ctrlPr>
                                      <a:rPr lang="sv-FI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v-FI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𝑚</m:t>
                                        </m:r>
                                      </m:e>
                                      <m:sub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sv-FI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𝑚</m:t>
                                        </m:r>
                                      </m:e>
                                      <m:sub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sv-FI" i="1" smtClean="0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2138">
                    <a:tc>
                      <a:txBody>
                        <a:bodyPr/>
                        <a:lstStyle/>
                        <a:p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v-FI" dirty="0" smtClean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2138">
                    <a:tc>
                      <a:txBody>
                        <a:bodyPr/>
                        <a:lstStyle/>
                        <a:p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v-FI" dirty="0" smtClean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Content Placeholder 3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948631413"/>
                  </p:ext>
                </p:extLst>
              </p:nvPr>
            </p:nvGraphicFramePr>
            <p:xfrm>
              <a:off x="395536" y="1844824"/>
              <a:ext cx="8435280" cy="2334753"/>
            </p:xfrm>
            <a:graphic>
              <a:graphicData uri="http://schemas.openxmlformats.org/drawingml/2006/table">
                <a:tbl>
                  <a:tblPr>
                    <a:tableStyleId>{073A0DAA-6AF3-43AB-8588-CEC1D06C72B9}</a:tableStyleId>
                  </a:tblPr>
                  <a:tblGrid>
                    <a:gridCol w="2003410"/>
                    <a:gridCol w="3542768"/>
                    <a:gridCol w="2889102"/>
                  </a:tblGrid>
                  <a:tr h="372138">
                    <a:tc>
                      <a:txBody>
                        <a:bodyPr/>
                        <a:lstStyle/>
                        <a:p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v-FI" b="1" dirty="0" err="1" smtClean="0"/>
                            <a:t>Electricity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v-FI" b="1" dirty="0" smtClean="0"/>
                            <a:t>Gravitation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2138">
                    <a:tc>
                      <a:txBody>
                        <a:bodyPr/>
                        <a:lstStyle/>
                        <a:p>
                          <a:r>
                            <a:rPr lang="sv-FI" b="1" dirty="0" smtClean="0"/>
                            <a:t>Property</a:t>
                          </a:r>
                          <a:r>
                            <a:rPr lang="sv-FI" b="1" baseline="0" dirty="0" smtClean="0"/>
                            <a:t> of </a:t>
                          </a:r>
                          <a:r>
                            <a:rPr lang="sv-FI" b="1" baseline="0" dirty="0" err="1" smtClean="0"/>
                            <a:t>matter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smtClean="0"/>
                            <a:t>Charge (Q) in </a:t>
                          </a:r>
                          <a:r>
                            <a:rPr lang="sv-FI" dirty="0" err="1" smtClean="0"/>
                            <a:t>Coulomb</a:t>
                          </a:r>
                          <a:r>
                            <a:rPr lang="sv-FI" dirty="0" smtClean="0"/>
                            <a:t> (C)</a:t>
                          </a:r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Mass</a:t>
                          </a:r>
                          <a:r>
                            <a:rPr lang="sv-FI" dirty="0" smtClean="0"/>
                            <a:t> (m)</a:t>
                          </a:r>
                          <a:r>
                            <a:rPr lang="sv-FI" baseline="0" dirty="0" smtClean="0"/>
                            <a:t> in kilogram (kg)</a:t>
                          </a:r>
                          <a:endParaRPr lang="sv-FI" dirty="0" smtClean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846201">
                    <a:tc>
                      <a:txBody>
                        <a:bodyPr/>
                        <a:lstStyle/>
                        <a:p>
                          <a:r>
                            <a:rPr lang="sv-FI" b="1" dirty="0" smtClean="0"/>
                            <a:t>Force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v-FI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56799" t="-91367" r="-81583" b="-877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FI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92194" t="-91367" b="-87770"/>
                          </a:stretch>
                        </a:blipFill>
                      </a:tcPr>
                    </a:tc>
                  </a:tr>
                  <a:tr h="372138">
                    <a:tc>
                      <a:txBody>
                        <a:bodyPr/>
                        <a:lstStyle/>
                        <a:p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sv-FI" dirty="0" smtClean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2138">
                    <a:tc>
                      <a:txBody>
                        <a:bodyPr/>
                        <a:lstStyle/>
                        <a:p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sv-FI" dirty="0" smtClean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smtClean="0"/>
              <a:t>5.1 Electric </a:t>
            </a:r>
            <a:r>
              <a:rPr lang="sv-FI" dirty="0" err="1" smtClean="0"/>
              <a:t>fields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68102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7" name="Content Placeholder 3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581920775"/>
                  </p:ext>
                </p:extLst>
              </p:nvPr>
            </p:nvGraphicFramePr>
            <p:xfrm>
              <a:off x="395536" y="1844824"/>
              <a:ext cx="8435280" cy="2603584"/>
            </p:xfrm>
            <a:graphic>
              <a:graphicData uri="http://schemas.openxmlformats.org/drawingml/2006/table">
                <a:tbl>
                  <a:tblPr>
                    <a:tableStyleId>{073A0DAA-6AF3-43AB-8588-CEC1D06C72B9}</a:tableStyleId>
                  </a:tblPr>
                  <a:tblGrid>
                    <a:gridCol w="2003410"/>
                    <a:gridCol w="3542768"/>
                    <a:gridCol w="2889102"/>
                  </a:tblGrid>
                  <a:tr h="372138">
                    <a:tc>
                      <a:txBody>
                        <a:bodyPr/>
                        <a:lstStyle/>
                        <a:p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v-FI" b="1" dirty="0" err="1" smtClean="0"/>
                            <a:t>Electricity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v-FI" b="1" dirty="0" smtClean="0"/>
                            <a:t>Gravitation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2138">
                    <a:tc>
                      <a:txBody>
                        <a:bodyPr/>
                        <a:lstStyle/>
                        <a:p>
                          <a:r>
                            <a:rPr lang="sv-FI" b="1" dirty="0" smtClean="0"/>
                            <a:t>Property</a:t>
                          </a:r>
                          <a:r>
                            <a:rPr lang="sv-FI" b="1" baseline="0" dirty="0" smtClean="0"/>
                            <a:t> of </a:t>
                          </a:r>
                          <a:r>
                            <a:rPr lang="sv-FI" b="1" baseline="0" dirty="0" err="1" smtClean="0"/>
                            <a:t>matter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smtClean="0"/>
                            <a:t>Charge (Q) in </a:t>
                          </a:r>
                          <a:r>
                            <a:rPr lang="sv-FI" dirty="0" err="1" smtClean="0"/>
                            <a:t>Coulomb</a:t>
                          </a:r>
                          <a:r>
                            <a:rPr lang="sv-FI" dirty="0" smtClean="0"/>
                            <a:t> (C)</a:t>
                          </a:r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Mass</a:t>
                          </a:r>
                          <a:r>
                            <a:rPr lang="sv-FI" dirty="0" smtClean="0"/>
                            <a:t> (m)</a:t>
                          </a:r>
                          <a:r>
                            <a:rPr lang="sv-FI" baseline="0" dirty="0" smtClean="0"/>
                            <a:t> in kilogram (kg)</a:t>
                          </a:r>
                          <a:endParaRPr lang="sv-FI" dirty="0" smtClean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2138">
                    <a:tc>
                      <a:txBody>
                        <a:bodyPr/>
                        <a:lstStyle/>
                        <a:p>
                          <a:r>
                            <a:rPr lang="sv-FI" b="1" dirty="0" smtClean="0"/>
                            <a:t>Force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Coulomb’s</a:t>
                          </a:r>
                          <a:r>
                            <a:rPr lang="sv-FI" dirty="0" smtClean="0"/>
                            <a:t> </a:t>
                          </a:r>
                          <a:r>
                            <a:rPr lang="sv-FI" dirty="0" err="1" smtClean="0"/>
                            <a:t>law</a:t>
                          </a:r>
                          <a:endParaRPr lang="sv-FI" dirty="0" smtClean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FI" smtClean="0"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𝑘</m:t>
                                </m:r>
                                <m:f>
                                  <m:fPr>
                                    <m:ctrlPr>
                                      <a:rPr lang="sv-FI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v-FI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𝑞</m:t>
                                        </m:r>
                                      </m:e>
                                      <m:sub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sv-FI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𝑞</m:t>
                                        </m:r>
                                      </m:e>
                                      <m:sub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sv-FI" i="1" smtClean="0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Newton’s</a:t>
                          </a:r>
                          <a:r>
                            <a:rPr lang="sv-FI" baseline="0" dirty="0" smtClean="0"/>
                            <a:t> </a:t>
                          </a:r>
                          <a:r>
                            <a:rPr lang="sv-FI" baseline="0" dirty="0" err="1" smtClean="0"/>
                            <a:t>law</a:t>
                          </a:r>
                          <a:endParaRPr lang="sv-FI" dirty="0" smtClean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FI" smtClean="0"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𝐺</m:t>
                                </m:r>
                                <m:f>
                                  <m:fPr>
                                    <m:ctrlPr>
                                      <a:rPr lang="sv-FI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v-FI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𝑚</m:t>
                                        </m:r>
                                      </m:e>
                                      <m:sub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sv-FI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𝑚</m:t>
                                        </m:r>
                                      </m:e>
                                      <m:sub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sv-FI" i="1" smtClean="0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2138">
                    <a:tc>
                      <a:txBody>
                        <a:bodyPr/>
                        <a:lstStyle/>
                        <a:p>
                          <a:r>
                            <a:rPr lang="sv-FI" b="1" dirty="0" err="1" smtClean="0"/>
                            <a:t>Constant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FI" smtClean="0">
                                    <a:latin typeface="Cambria Math"/>
                                  </a:rPr>
                                  <m:t>𝑘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v-FI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4</m:t>
                                    </m:r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𝜋</m:t>
                                    </m:r>
                                    <m:sSub>
                                      <m:sSubPr>
                                        <m:ctrlPr>
                                          <a:rPr lang="sv-FI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𝜖</m:t>
                                        </m:r>
                                      </m:e>
                                      <m:sub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sv-FI" smtClean="0">
                                    <a:latin typeface="Cambria Math"/>
                                  </a:rPr>
                                  <m:t>=8.99∙</m:t>
                                </m:r>
                                <m:sSup>
                                  <m:sSupPr>
                                    <m:ctrlPr>
                                      <a:rPr lang="sv-FI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sv-FI" b="0" i="0" smtClean="0">
                                        <a:latin typeface="Cambria Math"/>
                                      </a:rPr>
                                      <m:t>9</m:t>
                                    </m:r>
                                  </m:sup>
                                </m:sSup>
                                <m:r>
                                  <a:rPr lang="sv-FI" smtClean="0">
                                    <a:latin typeface="Cambria Math"/>
                                  </a:rPr>
                                  <m:t>𝑁</m:t>
                                </m:r>
                                <m:sSup>
                                  <m:sSupPr>
                                    <m:ctrlPr>
                                      <a:rPr lang="sv-FI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sv-FI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−2</m:t>
                                    </m:r>
                                  </m:sup>
                                </m:sSup>
                                <m:r>
                                  <a:rPr lang="sv-FI" smtClean="0">
                                    <a:latin typeface="Cambria Math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FI" smtClean="0">
                                    <a:latin typeface="Cambria Math"/>
                                  </a:rPr>
                                  <m:t>𝐺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=6.67∙</m:t>
                                </m:r>
                                <m:sSup>
                                  <m:sSupPr>
                                    <m:ctrlPr>
                                      <a:rPr lang="sv-FI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−11</m:t>
                                    </m:r>
                                  </m:sup>
                                </m:sSup>
                                <m:r>
                                  <a:rPr lang="sv-FI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𝑁</m:t>
                                </m:r>
                                <m:sSup>
                                  <m:sSupPr>
                                    <m:ctrlPr>
                                      <a:rPr lang="sv-FI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sv-FI" smtClean="0">
                                    <a:latin typeface="Cambria Math"/>
                                  </a:rPr>
                                  <m:t>𝑘</m:t>
                                </m:r>
                                <m:sSup>
                                  <m:sSupPr>
                                    <m:ctrlPr>
                                      <a:rPr lang="sv-FI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𝑔</m:t>
                                    </m:r>
                                  </m:e>
                                  <m:sup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−2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sv-FI" dirty="0" smtClean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2138">
                    <a:tc>
                      <a:txBody>
                        <a:bodyPr/>
                        <a:lstStyle/>
                        <a:p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v-FI" dirty="0" smtClean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7" name="Content Placeholder 3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581920775"/>
                  </p:ext>
                </p:extLst>
              </p:nvPr>
            </p:nvGraphicFramePr>
            <p:xfrm>
              <a:off x="395536" y="1844824"/>
              <a:ext cx="8435280" cy="2603584"/>
            </p:xfrm>
            <a:graphic>
              <a:graphicData uri="http://schemas.openxmlformats.org/drawingml/2006/table">
                <a:tbl>
                  <a:tblPr>
                    <a:tableStyleId>{073A0DAA-6AF3-43AB-8588-CEC1D06C72B9}</a:tableStyleId>
                  </a:tblPr>
                  <a:tblGrid>
                    <a:gridCol w="2003410"/>
                    <a:gridCol w="3542768"/>
                    <a:gridCol w="2889102"/>
                  </a:tblGrid>
                  <a:tr h="372138">
                    <a:tc>
                      <a:txBody>
                        <a:bodyPr/>
                        <a:lstStyle/>
                        <a:p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v-FI" b="1" dirty="0" err="1" smtClean="0"/>
                            <a:t>Electricity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v-FI" b="1" dirty="0" smtClean="0"/>
                            <a:t>Gravitation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2138">
                    <a:tc>
                      <a:txBody>
                        <a:bodyPr/>
                        <a:lstStyle/>
                        <a:p>
                          <a:r>
                            <a:rPr lang="sv-FI" b="1" dirty="0" smtClean="0"/>
                            <a:t>Property</a:t>
                          </a:r>
                          <a:r>
                            <a:rPr lang="sv-FI" b="1" baseline="0" dirty="0" smtClean="0"/>
                            <a:t> of </a:t>
                          </a:r>
                          <a:r>
                            <a:rPr lang="sv-FI" b="1" baseline="0" dirty="0" err="1" smtClean="0"/>
                            <a:t>matter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smtClean="0"/>
                            <a:t>Charge (Q) in </a:t>
                          </a:r>
                          <a:r>
                            <a:rPr lang="sv-FI" dirty="0" err="1" smtClean="0"/>
                            <a:t>Coulomb</a:t>
                          </a:r>
                          <a:r>
                            <a:rPr lang="sv-FI" dirty="0" smtClean="0"/>
                            <a:t> (C)</a:t>
                          </a:r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Mass</a:t>
                          </a:r>
                          <a:r>
                            <a:rPr lang="sv-FI" dirty="0" smtClean="0"/>
                            <a:t> (m)</a:t>
                          </a:r>
                          <a:r>
                            <a:rPr lang="sv-FI" baseline="0" dirty="0" smtClean="0"/>
                            <a:t> in kilogram (kg)</a:t>
                          </a:r>
                          <a:endParaRPr lang="sv-FI" dirty="0" smtClean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833755">
                    <a:tc>
                      <a:txBody>
                        <a:bodyPr/>
                        <a:lstStyle/>
                        <a:p>
                          <a:r>
                            <a:rPr lang="sv-FI" b="1" dirty="0" smtClean="0"/>
                            <a:t>Force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v-FI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56799" t="-92701" r="-81583" b="-12262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FI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92194" t="-92701" b="-122628"/>
                          </a:stretch>
                        </a:blipFill>
                      </a:tcPr>
                    </a:tc>
                  </a:tr>
                  <a:tr h="653415">
                    <a:tc>
                      <a:txBody>
                        <a:bodyPr/>
                        <a:lstStyle/>
                        <a:p>
                          <a:r>
                            <a:rPr lang="sv-FI" b="1" dirty="0" err="1" smtClean="0"/>
                            <a:t>Constant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v-FI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56799" t="-246729" r="-81583" b="-570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FI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92194" t="-246729" b="-57009"/>
                          </a:stretch>
                        </a:blipFill>
                      </a:tcPr>
                    </a:tc>
                  </a:tr>
                  <a:tr h="372138">
                    <a:tc>
                      <a:txBody>
                        <a:bodyPr/>
                        <a:lstStyle/>
                        <a:p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v-FI" dirty="0" smtClean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smtClean="0"/>
              <a:t>5.1 Electric </a:t>
            </a:r>
            <a:r>
              <a:rPr lang="sv-FI" dirty="0" err="1" smtClean="0"/>
              <a:t>fields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68102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Content Placeholder 3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363617728"/>
                  </p:ext>
                </p:extLst>
              </p:nvPr>
            </p:nvGraphicFramePr>
            <p:xfrm>
              <a:off x="395536" y="1844824"/>
              <a:ext cx="8435280" cy="2836474"/>
            </p:xfrm>
            <a:graphic>
              <a:graphicData uri="http://schemas.openxmlformats.org/drawingml/2006/table">
                <a:tbl>
                  <a:tblPr>
                    <a:tableStyleId>{073A0DAA-6AF3-43AB-8588-CEC1D06C72B9}</a:tableStyleId>
                  </a:tblPr>
                  <a:tblGrid>
                    <a:gridCol w="2003410"/>
                    <a:gridCol w="3542768"/>
                    <a:gridCol w="2889102"/>
                  </a:tblGrid>
                  <a:tr h="372138">
                    <a:tc>
                      <a:txBody>
                        <a:bodyPr/>
                        <a:lstStyle/>
                        <a:p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v-FI" b="1" dirty="0" err="1" smtClean="0"/>
                            <a:t>Electricity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v-FI" b="1" dirty="0" smtClean="0"/>
                            <a:t>Gravitation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2138">
                    <a:tc>
                      <a:txBody>
                        <a:bodyPr/>
                        <a:lstStyle/>
                        <a:p>
                          <a:r>
                            <a:rPr lang="sv-FI" b="1" dirty="0" smtClean="0"/>
                            <a:t>Property</a:t>
                          </a:r>
                          <a:r>
                            <a:rPr lang="sv-FI" b="1" baseline="0" dirty="0" smtClean="0"/>
                            <a:t> of </a:t>
                          </a:r>
                          <a:r>
                            <a:rPr lang="sv-FI" b="1" baseline="0" dirty="0" err="1" smtClean="0"/>
                            <a:t>matter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smtClean="0"/>
                            <a:t>Charge (Q) in </a:t>
                          </a:r>
                          <a:r>
                            <a:rPr lang="sv-FI" dirty="0" err="1" smtClean="0"/>
                            <a:t>Coulomb</a:t>
                          </a:r>
                          <a:r>
                            <a:rPr lang="sv-FI" dirty="0" smtClean="0"/>
                            <a:t> (C)</a:t>
                          </a:r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Mass</a:t>
                          </a:r>
                          <a:r>
                            <a:rPr lang="sv-FI" dirty="0" smtClean="0"/>
                            <a:t> (m)</a:t>
                          </a:r>
                          <a:r>
                            <a:rPr lang="sv-FI" baseline="0" dirty="0" smtClean="0"/>
                            <a:t> in kilogram (kg)</a:t>
                          </a:r>
                          <a:endParaRPr lang="sv-FI" dirty="0" smtClean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2138">
                    <a:tc>
                      <a:txBody>
                        <a:bodyPr/>
                        <a:lstStyle/>
                        <a:p>
                          <a:r>
                            <a:rPr lang="sv-FI" b="1" dirty="0" smtClean="0"/>
                            <a:t>Force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Coulomb’s</a:t>
                          </a:r>
                          <a:r>
                            <a:rPr lang="sv-FI" dirty="0" smtClean="0"/>
                            <a:t> </a:t>
                          </a:r>
                          <a:r>
                            <a:rPr lang="sv-FI" dirty="0" err="1" smtClean="0"/>
                            <a:t>law</a:t>
                          </a:r>
                          <a:endParaRPr lang="sv-FI" dirty="0" smtClean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FI" smtClean="0"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𝑘</m:t>
                                </m:r>
                                <m:f>
                                  <m:fPr>
                                    <m:ctrlPr>
                                      <a:rPr lang="sv-FI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v-FI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𝑞</m:t>
                                        </m:r>
                                      </m:e>
                                      <m:sub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sv-FI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𝑞</m:t>
                                        </m:r>
                                      </m:e>
                                      <m:sub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sv-FI" i="1" smtClean="0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Newton’s</a:t>
                          </a:r>
                          <a:r>
                            <a:rPr lang="sv-FI" baseline="0" dirty="0" smtClean="0"/>
                            <a:t> </a:t>
                          </a:r>
                          <a:r>
                            <a:rPr lang="sv-FI" baseline="0" dirty="0" err="1" smtClean="0"/>
                            <a:t>law</a:t>
                          </a:r>
                          <a:endParaRPr lang="sv-FI" dirty="0" smtClean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FI" smtClean="0"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𝐺</m:t>
                                </m:r>
                                <m:f>
                                  <m:fPr>
                                    <m:ctrlPr>
                                      <a:rPr lang="sv-FI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v-FI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𝑚</m:t>
                                        </m:r>
                                      </m:e>
                                      <m:sub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sv-FI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𝑚</m:t>
                                        </m:r>
                                      </m:e>
                                      <m:sub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sv-FI" i="1" smtClean="0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2138">
                    <a:tc>
                      <a:txBody>
                        <a:bodyPr/>
                        <a:lstStyle/>
                        <a:p>
                          <a:r>
                            <a:rPr lang="sv-FI" b="1" dirty="0" err="1" smtClean="0"/>
                            <a:t>Constant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FI" smtClean="0">
                                    <a:latin typeface="Cambria Math"/>
                                  </a:rPr>
                                  <m:t>𝑘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v-FI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4</m:t>
                                    </m:r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𝜋</m:t>
                                    </m:r>
                                    <m:sSub>
                                      <m:sSubPr>
                                        <m:ctrlPr>
                                          <a:rPr lang="sv-FI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𝜖</m:t>
                                        </m:r>
                                      </m:e>
                                      <m:sub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sv-FI" smtClean="0">
                                    <a:latin typeface="Cambria Math"/>
                                  </a:rPr>
                                  <m:t>=8.99∙</m:t>
                                </m:r>
                                <m:sSup>
                                  <m:sSupPr>
                                    <m:ctrlPr>
                                      <a:rPr lang="sv-FI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11</m:t>
                                    </m:r>
                                  </m:sup>
                                </m:sSup>
                                <m:r>
                                  <a:rPr lang="sv-FI" smtClean="0">
                                    <a:latin typeface="Cambria Math"/>
                                  </a:rPr>
                                  <m:t>𝑁</m:t>
                                </m:r>
                                <m:sSup>
                                  <m:sSupPr>
                                    <m:ctrlPr>
                                      <a:rPr lang="sv-FI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sv-FI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−2</m:t>
                                    </m:r>
                                  </m:sup>
                                </m:sSup>
                                <m:r>
                                  <a:rPr lang="sv-FI" smtClean="0">
                                    <a:latin typeface="Cambria Math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FI" smtClean="0">
                                    <a:latin typeface="Cambria Math"/>
                                  </a:rPr>
                                  <m:t>𝐺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=6.67∙</m:t>
                                </m:r>
                                <m:sSup>
                                  <m:sSupPr>
                                    <m:ctrlPr>
                                      <a:rPr lang="sv-FI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−11</m:t>
                                    </m:r>
                                  </m:sup>
                                </m:sSup>
                                <m:r>
                                  <a:rPr lang="sv-FI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𝑁</m:t>
                                </m:r>
                                <m:sSup>
                                  <m:sSupPr>
                                    <m:ctrlPr>
                                      <a:rPr lang="sv-FI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sv-FI" smtClean="0">
                                    <a:latin typeface="Cambria Math"/>
                                  </a:rPr>
                                  <m:t>𝑘</m:t>
                                </m:r>
                                <m:sSup>
                                  <m:sSupPr>
                                    <m:ctrlPr>
                                      <a:rPr lang="sv-FI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𝑔</m:t>
                                    </m:r>
                                  </m:e>
                                  <m:sup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−2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sv-FI" dirty="0" smtClean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2138">
                    <a:tc>
                      <a:txBody>
                        <a:bodyPr/>
                        <a:lstStyle/>
                        <a:p>
                          <a:r>
                            <a:rPr lang="sv-FI" b="1" dirty="0" err="1" smtClean="0"/>
                            <a:t>Field</a:t>
                          </a:r>
                          <a:r>
                            <a:rPr lang="sv-FI" b="1" baseline="0" dirty="0" smtClean="0"/>
                            <a:t> </a:t>
                          </a:r>
                          <a:r>
                            <a:rPr lang="sv-FI" b="1" baseline="0" dirty="0" err="1" smtClean="0"/>
                            <a:t>strengt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FI" smtClean="0">
                                    <a:latin typeface="Cambria Math"/>
                                  </a:rPr>
                                  <m:t>𝐸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𝑘</m:t>
                                </m:r>
                                <m:f>
                                  <m:fPr>
                                    <m:ctrlPr>
                                      <a:rPr lang="sv-FI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𝑄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sv-FI" i="1" smtClean="0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FI" smtClean="0">
                                    <a:latin typeface="Cambria Math"/>
                                  </a:rPr>
                                  <m:t>𝑔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sv-FI" smtClean="0">
                                    <a:latin typeface="Cambria Math"/>
                                  </a:rPr>
                                  <m:t>𝐺</m:t>
                                </m:r>
                                <m:f>
                                  <m:fPr>
                                    <m:ctrlPr>
                                      <a:rPr lang="sv-FI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sv-FI" smtClean="0">
                                        <a:latin typeface="Cambria Math"/>
                                      </a:rPr>
                                      <m:t>𝑀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sv-FI" i="1" smtClean="0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v-FI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sv-FI" dirty="0" smtClean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Content Placeholder 3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363617728"/>
                  </p:ext>
                </p:extLst>
              </p:nvPr>
            </p:nvGraphicFramePr>
            <p:xfrm>
              <a:off x="395536" y="1844824"/>
              <a:ext cx="8435280" cy="2848539"/>
            </p:xfrm>
            <a:graphic>
              <a:graphicData uri="http://schemas.openxmlformats.org/drawingml/2006/table">
                <a:tbl>
                  <a:tblPr>
                    <a:tableStyleId>{073A0DAA-6AF3-43AB-8588-CEC1D06C72B9}</a:tableStyleId>
                  </a:tblPr>
                  <a:tblGrid>
                    <a:gridCol w="2003410"/>
                    <a:gridCol w="3542768"/>
                    <a:gridCol w="2889102"/>
                  </a:tblGrid>
                  <a:tr h="372138">
                    <a:tc>
                      <a:txBody>
                        <a:bodyPr/>
                        <a:lstStyle/>
                        <a:p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v-FI" b="1" dirty="0" err="1" smtClean="0"/>
                            <a:t>Electricity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v-FI" b="1" dirty="0" smtClean="0"/>
                            <a:t>Gravitation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2138">
                    <a:tc>
                      <a:txBody>
                        <a:bodyPr/>
                        <a:lstStyle/>
                        <a:p>
                          <a:r>
                            <a:rPr lang="sv-FI" b="1" dirty="0" smtClean="0"/>
                            <a:t>Property</a:t>
                          </a:r>
                          <a:r>
                            <a:rPr lang="sv-FI" b="1" baseline="0" dirty="0" smtClean="0"/>
                            <a:t> of </a:t>
                          </a:r>
                          <a:r>
                            <a:rPr lang="sv-FI" b="1" baseline="0" dirty="0" err="1" smtClean="0"/>
                            <a:t>matter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smtClean="0"/>
                            <a:t>Charge (Q) in </a:t>
                          </a:r>
                          <a:r>
                            <a:rPr lang="sv-FI" dirty="0" err="1" smtClean="0"/>
                            <a:t>Coulomb</a:t>
                          </a:r>
                          <a:r>
                            <a:rPr lang="sv-FI" dirty="0" smtClean="0"/>
                            <a:t> (C)</a:t>
                          </a:r>
                          <a:endParaRPr lang="sv-FI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Mass</a:t>
                          </a:r>
                          <a:r>
                            <a:rPr lang="sv-FI" dirty="0" smtClean="0"/>
                            <a:t> (m)</a:t>
                          </a:r>
                          <a:r>
                            <a:rPr lang="sv-FI" baseline="0" dirty="0" smtClean="0"/>
                            <a:t> in kilogram (kg)</a:t>
                          </a:r>
                          <a:endParaRPr lang="sv-FI" dirty="0" smtClean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846201">
                    <a:tc>
                      <a:txBody>
                        <a:bodyPr/>
                        <a:lstStyle/>
                        <a:p>
                          <a:r>
                            <a:rPr lang="sv-FI" b="1" dirty="0" smtClean="0"/>
                            <a:t>Force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v-FI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56799" t="-91367" r="-81583" b="-14820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FI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92194" t="-91367" b="-148201"/>
                          </a:stretch>
                        </a:blipFill>
                      </a:tcPr>
                    </a:tc>
                  </a:tr>
                  <a:tr h="653034">
                    <a:tc>
                      <a:txBody>
                        <a:bodyPr/>
                        <a:lstStyle/>
                        <a:p>
                          <a:r>
                            <a:rPr lang="sv-FI" b="1" dirty="0" err="1" smtClean="0"/>
                            <a:t>Constant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v-FI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56799" t="-248598" r="-81583" b="-925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FI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92194" t="-248598" b="-92523"/>
                          </a:stretch>
                        </a:blipFill>
                      </a:tcPr>
                    </a:tc>
                  </a:tr>
                  <a:tr h="605028">
                    <a:tc>
                      <a:txBody>
                        <a:bodyPr/>
                        <a:lstStyle/>
                        <a:p>
                          <a:r>
                            <a:rPr lang="sv-FI" b="1" dirty="0" err="1" smtClean="0"/>
                            <a:t>Field</a:t>
                          </a:r>
                          <a:r>
                            <a:rPr lang="sv-FI" b="1" baseline="0" dirty="0" smtClean="0"/>
                            <a:t> </a:t>
                          </a:r>
                          <a:r>
                            <a:rPr lang="sv-FI" b="1" baseline="0" dirty="0" err="1" smtClean="0"/>
                            <a:t>strengt</a:t>
                          </a:r>
                          <a:endParaRPr lang="sv-FI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v-FI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56799" t="-376768" r="-815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FI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92194" t="-376768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smtClean="0"/>
              <a:t>5.1 Electric </a:t>
            </a:r>
            <a:r>
              <a:rPr lang="sv-FI" dirty="0" err="1" smtClean="0"/>
              <a:t>fields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63952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260648"/>
                <a:ext cx="8640960" cy="6336704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sv-FI" dirty="0" smtClean="0"/>
                  <a:t>Charge </a:t>
                </a:r>
                <a:r>
                  <a:rPr lang="sv-FI" dirty="0" err="1" smtClean="0"/>
                  <a:t>can</a:t>
                </a:r>
                <a:r>
                  <a:rPr lang="sv-FI" dirty="0" smtClean="0"/>
                  <a:t> be + or –</a:t>
                </a:r>
              </a:p>
              <a:p>
                <a:r>
                  <a:rPr lang="sv-FI" dirty="0" err="1" smtClean="0"/>
                  <a:t>Opposite</a:t>
                </a:r>
                <a:r>
                  <a:rPr lang="sv-FI" dirty="0" smtClean="0"/>
                  <a:t> charges </a:t>
                </a:r>
                <a:r>
                  <a:rPr lang="sv-FI" dirty="0" err="1" smtClean="0"/>
                  <a:t>attract</a:t>
                </a:r>
                <a:r>
                  <a:rPr lang="sv-FI" dirty="0" smtClean="0"/>
                  <a:t>, same charges </a:t>
                </a:r>
                <a:r>
                  <a:rPr lang="sv-FI" dirty="0" err="1" smtClean="0"/>
                  <a:t>repell</a:t>
                </a:r>
                <a:endParaRPr lang="sv-FI" dirty="0" smtClean="0"/>
              </a:p>
              <a:p>
                <a:r>
                  <a:rPr lang="sv-FI" dirty="0" err="1" smtClean="0"/>
                  <a:t>Elementary</a:t>
                </a:r>
                <a:r>
                  <a:rPr lang="sv-FI" dirty="0" smtClean="0"/>
                  <a:t> charge (+ for proton, - for </a:t>
                </a:r>
                <a:r>
                  <a:rPr lang="sv-FI" dirty="0" err="1" smtClean="0"/>
                  <a:t>electron</a:t>
                </a:r>
                <a:r>
                  <a:rPr lang="sv-FI" dirty="0" smtClean="0"/>
                  <a:t>):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v-FI" b="0" i="0" smtClean="0">
                        <a:latin typeface="Cambria Math"/>
                      </a:rPr>
                      <m:t>e</m:t>
                    </m:r>
                    <m:r>
                      <a:rPr lang="sv-FI" b="0" i="1" smtClean="0">
                        <a:latin typeface="Cambria Math"/>
                      </a:rPr>
                      <m:t>=1.60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sv-FI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10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−19</m:t>
                        </m:r>
                      </m:sup>
                    </m:sSup>
                    <m:r>
                      <a:rPr lang="sv-FI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𝐶</m:t>
                    </m:r>
                  </m:oMath>
                </a14:m>
                <a:endParaRPr lang="sv-FI" dirty="0" smtClean="0"/>
              </a:p>
              <a:p>
                <a:r>
                  <a:rPr lang="sv-FI" dirty="0" err="1" smtClean="0"/>
                  <a:t>Electrical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current</a:t>
                </a:r>
                <a:r>
                  <a:rPr lang="sv-FI" dirty="0" smtClean="0"/>
                  <a:t> (in Amperes): ”charge flow per second”, 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𝐼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𝑞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sv-FI" dirty="0" smtClean="0"/>
              </a:p>
              <a:p>
                <a:r>
                  <a:rPr lang="sv-FI" dirty="0" err="1" smtClean="0"/>
                  <a:t>Electrical</a:t>
                </a:r>
                <a:r>
                  <a:rPr lang="sv-FI" dirty="0" smtClean="0"/>
                  <a:t> potential </a:t>
                </a:r>
                <a:r>
                  <a:rPr lang="sv-FI" dirty="0" err="1" smtClean="0"/>
                  <a:t>difference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between</a:t>
                </a:r>
                <a:r>
                  <a:rPr lang="sv-FI" dirty="0" smtClean="0"/>
                  <a:t> points A and B (or </a:t>
                </a:r>
                <a:r>
                  <a:rPr lang="sv-FI" dirty="0" err="1" smtClean="0"/>
                  <a:t>voltage</a:t>
                </a:r>
                <a:r>
                  <a:rPr lang="sv-FI" dirty="0" smtClean="0"/>
                  <a:t>, in Volts): ”Work </a:t>
                </a:r>
                <a:r>
                  <a:rPr lang="sv-FI" dirty="0" err="1" smtClean="0"/>
                  <a:t>done</a:t>
                </a:r>
                <a:r>
                  <a:rPr lang="sv-FI" dirty="0" smtClean="0"/>
                  <a:t> to </a:t>
                </a:r>
                <a:r>
                  <a:rPr lang="sv-FI" dirty="0" err="1" smtClean="0"/>
                  <a:t>move</a:t>
                </a:r>
                <a:r>
                  <a:rPr lang="sv-FI" dirty="0" smtClean="0"/>
                  <a:t> a charge from A to B”,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𝑉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𝑊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𝑞</m:t>
                        </m:r>
                      </m:den>
                    </m:f>
                  </m:oMath>
                </a14:m>
                <a:endParaRPr lang="sv-FI" dirty="0" smtClean="0"/>
              </a:p>
              <a:p>
                <a:r>
                  <a:rPr lang="sv-FI" dirty="0" smtClean="0"/>
                  <a:t>The </a:t>
                </a:r>
                <a:r>
                  <a:rPr lang="sv-FI" dirty="0" err="1" smtClean="0"/>
                  <a:t>current</a:t>
                </a:r>
                <a:r>
                  <a:rPr lang="sv-FI" dirty="0" smtClean="0"/>
                  <a:t> (per definition) </a:t>
                </a:r>
                <a:r>
                  <a:rPr lang="sv-FI" dirty="0" err="1" smtClean="0"/>
                  <a:t>flows</a:t>
                </a:r>
                <a:r>
                  <a:rPr lang="sv-FI" dirty="0" smtClean="0"/>
                  <a:t> from + to – (</a:t>
                </a:r>
                <a:r>
                  <a:rPr lang="sv-FI" dirty="0" err="1" smtClean="0"/>
                  <a:t>even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though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we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now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know</a:t>
                </a:r>
                <a:r>
                  <a:rPr lang="sv-FI" dirty="0" smtClean="0"/>
                  <a:t> it is the </a:t>
                </a:r>
                <a:r>
                  <a:rPr lang="sv-FI" dirty="0" err="1" smtClean="0"/>
                  <a:t>electrons</a:t>
                </a:r>
                <a:r>
                  <a:rPr lang="sv-FI" dirty="0" smtClean="0"/>
                  <a:t> that </a:t>
                </a:r>
                <a:r>
                  <a:rPr lang="sv-FI" dirty="0" err="1" smtClean="0"/>
                  <a:t>move</a:t>
                </a:r>
                <a:r>
                  <a:rPr lang="sv-FI" dirty="0" smtClean="0"/>
                  <a:t>, and </a:t>
                </a:r>
                <a:r>
                  <a:rPr lang="sv-FI" dirty="0" err="1" smtClean="0"/>
                  <a:t>they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move</a:t>
                </a:r>
                <a:r>
                  <a:rPr lang="sv-FI" dirty="0" smtClean="0"/>
                  <a:t> from – to +...) </a:t>
                </a:r>
              </a:p>
              <a:p>
                <a:r>
                  <a:rPr lang="sv-FI" dirty="0" err="1" smtClean="0"/>
                  <a:t>Since</a:t>
                </a:r>
                <a:r>
                  <a:rPr lang="sv-FI" dirty="0" smtClean="0"/>
                  <a:t>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𝑊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𝑉𝑞</m:t>
                    </m:r>
                  </m:oMath>
                </a14:m>
                <a:r>
                  <a:rPr lang="sv-FI" dirty="0" smtClean="0"/>
                  <a:t>, </a:t>
                </a:r>
              </a:p>
              <a:p>
                <a:pPr lvl="1"/>
                <a:r>
                  <a:rPr lang="sv-FI" dirty="0" err="1" smtClean="0"/>
                  <a:t>We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can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define</a:t>
                </a:r>
                <a:r>
                  <a:rPr lang="sv-FI" dirty="0" smtClean="0"/>
                  <a:t> an alternative </a:t>
                </a:r>
                <a:r>
                  <a:rPr lang="sv-FI" dirty="0" err="1" smtClean="0"/>
                  <a:t>unit</a:t>
                </a:r>
                <a:r>
                  <a:rPr lang="sv-FI" dirty="0" smtClean="0"/>
                  <a:t> for </a:t>
                </a:r>
                <a:r>
                  <a:rPr lang="sv-FI" dirty="0" err="1" smtClean="0"/>
                  <a:t>energy</a:t>
                </a:r>
                <a:r>
                  <a:rPr lang="sv-FI" dirty="0" smtClean="0"/>
                  <a:t>: </a:t>
                </a:r>
                <a14:m>
                  <m:oMath xmlns:m="http://schemas.openxmlformats.org/officeDocument/2006/math">
                    <m:r>
                      <a:rPr lang="sv-FI" b="0" i="0" smtClean="0">
                        <a:latin typeface="Cambria Math"/>
                      </a:rPr>
                      <m:t>1 </m:t>
                    </m:r>
                    <m:r>
                      <m:rPr>
                        <m:sty m:val="p"/>
                      </m:rPr>
                      <a:rPr lang="sv-FI" b="0" i="0" smtClean="0">
                        <a:latin typeface="Cambria Math"/>
                      </a:rPr>
                      <m:t>eV</m:t>
                    </m:r>
                    <m:r>
                      <a:rPr lang="sv-FI" b="0" i="0" smtClean="0">
                        <a:latin typeface="Cambria Math"/>
                      </a:rPr>
                      <m:t>= </m:t>
                    </m:r>
                    <m:r>
                      <a:rPr lang="sv-FI" b="0" i="1" smtClean="0">
                        <a:latin typeface="Cambria Math"/>
                      </a:rPr>
                      <m:t>1.60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sv-FI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10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−19</m:t>
                        </m:r>
                      </m:sup>
                    </m:sSup>
                    <m:r>
                      <a:rPr lang="sv-FI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𝐽</m:t>
                    </m:r>
                  </m:oMath>
                </a14:m>
                <a:endParaRPr lang="sv-FI" dirty="0"/>
              </a:p>
              <a:p>
                <a:pPr lvl="1"/>
                <a:r>
                  <a:rPr lang="sv-FI" dirty="0" err="1"/>
                  <a:t>W</a:t>
                </a:r>
                <a:r>
                  <a:rPr lang="sv-FI" dirty="0" err="1" smtClean="0"/>
                  <a:t>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can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easily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find</a:t>
                </a:r>
                <a:r>
                  <a:rPr lang="sv-FI" dirty="0" smtClean="0"/>
                  <a:t> the work </a:t>
                </a:r>
                <a:r>
                  <a:rPr lang="sv-FI" dirty="0" err="1" smtClean="0"/>
                  <a:t>done</a:t>
                </a:r>
                <a:r>
                  <a:rPr lang="sv-FI" dirty="0" smtClean="0"/>
                  <a:t> by a potential </a:t>
                </a:r>
                <a:r>
                  <a:rPr lang="sv-FI" dirty="0" err="1" smtClean="0"/>
                  <a:t>difference</a:t>
                </a:r>
                <a:r>
                  <a:rPr lang="sv-FI" dirty="0" smtClean="0"/>
                  <a:t> on a charge. The work </a:t>
                </a:r>
                <a:r>
                  <a:rPr lang="sv-FI" dirty="0" err="1" smtClean="0"/>
                  <a:t>usually</a:t>
                </a:r>
                <a:r>
                  <a:rPr lang="sv-FI" dirty="0" smtClean="0"/>
                  <a:t> gives the </a:t>
                </a:r>
                <a:r>
                  <a:rPr lang="sv-FI" dirty="0" err="1" smtClean="0"/>
                  <a:t>charged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particle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kinetic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energy</a:t>
                </a:r>
                <a:r>
                  <a:rPr lang="sv-FI" dirty="0" smtClean="0"/>
                  <a:t>: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𝑉𝑞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sv-FI" b="0" i="1" smtClean="0">
                        <a:latin typeface="Cambria Math"/>
                      </a:rPr>
                      <m:t>𝑚</m:t>
                    </m:r>
                    <m:sSup>
                      <m:sSupPr>
                        <m:ctrlPr>
                          <a:rPr lang="sv-FI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</a:rPr>
                          <m:t>𝑣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sv-FI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260648"/>
                <a:ext cx="8640960" cy="6336704"/>
              </a:xfrm>
              <a:blipFill rotWithShape="1">
                <a:blip r:embed="rId2"/>
                <a:stretch>
                  <a:fillRect l="-987" t="-1732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962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526</Words>
  <Application>Microsoft Office PowerPoint</Application>
  <PresentationFormat>On-screen Show (4:3)</PresentationFormat>
  <Paragraphs>60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5.1 Electric fields</vt:lpstr>
      <vt:lpstr>5.1 Electric fields</vt:lpstr>
      <vt:lpstr>5.1 Electric fields</vt:lpstr>
      <vt:lpstr>5.1 Electric fields</vt:lpstr>
      <vt:lpstr>5.1 Electric fields</vt:lpstr>
      <vt:lpstr>PowerPoint Presentation</vt:lpstr>
    </vt:vector>
  </TitlesOfParts>
  <Company>Åbo Akademi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5.1 Electric fields</dc:title>
  <dc:creator>Markus Norrby</dc:creator>
  <cp:lastModifiedBy>Markus Norrby</cp:lastModifiedBy>
  <cp:revision>7</cp:revision>
  <dcterms:created xsi:type="dcterms:W3CDTF">2015-03-23T09:36:42Z</dcterms:created>
  <dcterms:modified xsi:type="dcterms:W3CDTF">2015-03-23T14:02:12Z</dcterms:modified>
</cp:coreProperties>
</file>