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70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57" r:id="rId10"/>
    <p:sldId id="258" r:id="rId11"/>
    <p:sldId id="260" r:id="rId12"/>
    <p:sldId id="259" r:id="rId13"/>
    <p:sldId id="264" r:id="rId14"/>
    <p:sldId id="261" r:id="rId15"/>
    <p:sldId id="265" r:id="rId16"/>
    <p:sldId id="269" r:id="rId17"/>
    <p:sldId id="262" r:id="rId18"/>
    <p:sldId id="266" r:id="rId19"/>
    <p:sldId id="268" r:id="rId2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146"/>
    <p:restoredTop sz="94631"/>
  </p:normalViewPr>
  <p:slideViewPr>
    <p:cSldViewPr snapToGrid="0" snapToObjects="1">
      <p:cViewPr varScale="1">
        <p:scale>
          <a:sx n="77" d="100"/>
          <a:sy n="77" d="100"/>
        </p:scale>
        <p:origin x="2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A5DBF7-D30B-4344-B580-E795882B333E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63706D-F9EB-7B44-A8A8-7D2059989A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022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en-GB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en-GB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A8BA1-16E4-9A4B-9BB0-9BFD7C3695F6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6379-571B-1044-94F1-1F6320FAE6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4324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GB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A8BA1-16E4-9A4B-9BB0-9BFD7C3695F6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6379-571B-1044-94F1-1F6320FAE6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675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GB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A8BA1-16E4-9A4B-9BB0-9BFD7C3695F6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6379-571B-1044-94F1-1F6320FAE6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95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sv-FI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FI" altLang="sv-F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FI" altLang="sv-F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1EAA1-40CB-4195-B9AA-79938FCC8C01}" type="slidenum">
              <a:rPr lang="sv-SE" altLang="sv-FI"/>
              <a:pPr>
                <a:defRPr/>
              </a:pPr>
              <a:t>‹#›</a:t>
            </a:fld>
            <a:endParaRPr lang="sv-SE" altLang="sv-FI"/>
          </a:p>
        </p:txBody>
      </p:sp>
    </p:spTree>
    <p:extLst>
      <p:ext uri="{BB962C8B-B14F-4D97-AF65-F5344CB8AC3E}">
        <p14:creationId xmlns:p14="http://schemas.microsoft.com/office/powerpoint/2010/main" val="2005508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A8BA1-16E4-9A4B-9BB0-9BFD7C3695F6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6379-571B-1044-94F1-1F6320FAE6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4061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en-GB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A8BA1-16E4-9A4B-9BB0-9BFD7C3695F6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6379-571B-1044-94F1-1F6320FAE6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4841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A8BA1-16E4-9A4B-9BB0-9BFD7C3695F6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6379-571B-1044-94F1-1F6320FAE6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22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GB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A8BA1-16E4-9A4B-9BB0-9BFD7C3695F6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6379-571B-1044-94F1-1F6320FAE6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123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A8BA1-16E4-9A4B-9BB0-9BFD7C3695F6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6379-571B-1044-94F1-1F6320FAE6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672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A8BA1-16E4-9A4B-9BB0-9BFD7C3695F6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6379-571B-1044-94F1-1F6320FAE6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311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A8BA1-16E4-9A4B-9BB0-9BFD7C3695F6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6379-571B-1044-94F1-1F6320FAE6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418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GB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A8BA1-16E4-9A4B-9BB0-9BFD7C3695F6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6379-571B-1044-94F1-1F6320FAE6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209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GB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A8BA1-16E4-9A4B-9BB0-9BFD7C3695F6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A6379-571B-1044-94F1-1F6320FAE6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25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DZGINaRUEkU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thnDxFdkzZ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5. The </a:t>
            </a:r>
            <a:r>
              <a:rPr lang="sv-FI" dirty="0" err="1" smtClean="0"/>
              <a:t>structure</a:t>
            </a:r>
            <a:r>
              <a:rPr lang="sv-FI" dirty="0" smtClean="0"/>
              <a:t> of </a:t>
            </a:r>
            <a:r>
              <a:rPr lang="sv-FI" dirty="0" err="1" smtClean="0"/>
              <a:t>matter</a:t>
            </a:r>
            <a:endParaRPr lang="sv-F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FI" sz="3600" dirty="0" err="1" smtClean="0"/>
              <a:t>Only</a:t>
            </a:r>
            <a:r>
              <a:rPr lang="sv-FI" sz="3600" dirty="0" smtClean="0"/>
              <a:t> 4 </a:t>
            </a:r>
            <a:r>
              <a:rPr lang="sv-FI" sz="3600" dirty="0" err="1" smtClean="0"/>
              <a:t>basic</a:t>
            </a:r>
            <a:r>
              <a:rPr lang="sv-FI" sz="3600" dirty="0" smtClean="0"/>
              <a:t> </a:t>
            </a:r>
            <a:r>
              <a:rPr lang="sv-FI" sz="3600" dirty="0" err="1" smtClean="0"/>
              <a:t>interactions</a:t>
            </a:r>
            <a:r>
              <a:rPr lang="sv-FI" sz="3600" dirty="0" smtClean="0"/>
              <a:t>!</a:t>
            </a:r>
          </a:p>
          <a:p>
            <a:pPr lvl="1"/>
            <a:r>
              <a:rPr lang="sv-FI" sz="3200" b="1" dirty="0" err="1" smtClean="0"/>
              <a:t>Gravity</a:t>
            </a:r>
            <a:r>
              <a:rPr lang="sv-FI" sz="3200" dirty="0" smtClean="0"/>
              <a:t>: </a:t>
            </a:r>
            <a:r>
              <a:rPr lang="sv-FI" sz="3200" dirty="0" err="1" smtClean="0"/>
              <a:t>between</a:t>
            </a:r>
            <a:r>
              <a:rPr lang="sv-FI" sz="3200" dirty="0" smtClean="0"/>
              <a:t> </a:t>
            </a:r>
            <a:r>
              <a:rPr lang="sv-FI" sz="3200" dirty="0" err="1" smtClean="0"/>
              <a:t>objects</a:t>
            </a:r>
            <a:r>
              <a:rPr lang="sv-FI" sz="3200" dirty="0" smtClean="0"/>
              <a:t> of </a:t>
            </a:r>
            <a:r>
              <a:rPr lang="sv-FI" sz="3200" dirty="0" err="1" smtClean="0"/>
              <a:t>mass</a:t>
            </a:r>
            <a:endParaRPr lang="sv-FI" sz="3200" dirty="0" smtClean="0"/>
          </a:p>
          <a:p>
            <a:pPr lvl="1"/>
            <a:r>
              <a:rPr lang="sv-FI" sz="3200" b="1" dirty="0" err="1" smtClean="0"/>
              <a:t>Electromagnetic</a:t>
            </a:r>
            <a:r>
              <a:rPr lang="sv-FI" sz="3200" dirty="0"/>
              <a:t>:</a:t>
            </a:r>
            <a:r>
              <a:rPr lang="sv-FI" sz="3200" dirty="0" smtClean="0"/>
              <a:t> ”</a:t>
            </a:r>
            <a:r>
              <a:rPr lang="sv-FI" sz="3200" dirty="0" err="1" smtClean="0"/>
              <a:t>everyting</a:t>
            </a:r>
            <a:r>
              <a:rPr lang="sv-FI" sz="3200" dirty="0" smtClean="0"/>
              <a:t>” </a:t>
            </a:r>
            <a:r>
              <a:rPr lang="sv-FI" sz="3200" dirty="0" err="1" smtClean="0"/>
              <a:t>else</a:t>
            </a:r>
            <a:r>
              <a:rPr lang="sv-FI" sz="3200" dirty="0" smtClean="0"/>
              <a:t>!</a:t>
            </a:r>
          </a:p>
          <a:p>
            <a:pPr lvl="1"/>
            <a:r>
              <a:rPr lang="sv-FI" sz="3200" b="1" dirty="0" err="1" smtClean="0"/>
              <a:t>Weak</a:t>
            </a:r>
            <a:r>
              <a:rPr lang="sv-FI" sz="3200" dirty="0" smtClean="0"/>
              <a:t> (</a:t>
            </a:r>
            <a:r>
              <a:rPr lang="sv-FI" sz="3200" dirty="0" err="1" smtClean="0"/>
              <a:t>nuclear</a:t>
            </a:r>
            <a:r>
              <a:rPr lang="sv-FI" sz="3200" dirty="0" smtClean="0"/>
              <a:t>): beta </a:t>
            </a:r>
            <a:r>
              <a:rPr lang="sv-FI" sz="3200" dirty="0" err="1" smtClean="0"/>
              <a:t>decay</a:t>
            </a:r>
            <a:r>
              <a:rPr lang="sv-FI" sz="3200" dirty="0" smtClean="0"/>
              <a:t>, neutrinos and </a:t>
            </a:r>
            <a:r>
              <a:rPr lang="sv-FI" sz="3200" dirty="0" err="1" smtClean="0"/>
              <a:t>other</a:t>
            </a:r>
            <a:r>
              <a:rPr lang="sv-FI" sz="3200" dirty="0" smtClean="0"/>
              <a:t> slow </a:t>
            </a:r>
            <a:r>
              <a:rPr lang="sv-FI" sz="3200" dirty="0" err="1" smtClean="0"/>
              <a:t>magic</a:t>
            </a:r>
            <a:r>
              <a:rPr lang="sv-FI" sz="3200" dirty="0" smtClean="0"/>
              <a:t> stuff</a:t>
            </a:r>
          </a:p>
          <a:p>
            <a:pPr lvl="1"/>
            <a:r>
              <a:rPr lang="sv-FI" sz="3200" b="1" dirty="0" smtClean="0"/>
              <a:t>Strong</a:t>
            </a:r>
            <a:r>
              <a:rPr lang="sv-FI" sz="3200" dirty="0" smtClean="0"/>
              <a:t> (</a:t>
            </a:r>
            <a:r>
              <a:rPr lang="sv-FI" sz="3200" dirty="0" err="1" smtClean="0"/>
              <a:t>nuclear</a:t>
            </a:r>
            <a:r>
              <a:rPr lang="sv-FI" sz="3200" dirty="0" smtClean="0"/>
              <a:t>): </a:t>
            </a:r>
            <a:r>
              <a:rPr lang="sv-FI" sz="3200" dirty="0" err="1" smtClean="0"/>
              <a:t>keeps</a:t>
            </a:r>
            <a:r>
              <a:rPr lang="sv-FI" sz="3200" dirty="0" smtClean="0"/>
              <a:t> the </a:t>
            </a:r>
            <a:r>
              <a:rPr lang="sv-FI" sz="3200" dirty="0" err="1" smtClean="0"/>
              <a:t>nucleus</a:t>
            </a:r>
            <a:r>
              <a:rPr lang="sv-FI" sz="3200" dirty="0" smtClean="0"/>
              <a:t> </a:t>
            </a:r>
            <a:r>
              <a:rPr lang="sv-FI" sz="3200" dirty="0" err="1" smtClean="0"/>
              <a:t>together</a:t>
            </a:r>
            <a:endParaRPr lang="sv-FI" sz="32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7320137" y="6237312"/>
            <a:ext cx="3180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>
                <a:hlinkClick r:id="rId2"/>
              </a:rPr>
              <a:t>https://youtu.be/DZGINaRUEkU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42864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6301" y="497716"/>
            <a:ext cx="10727499" cy="5679247"/>
          </a:xfrm>
        </p:spPr>
        <p:txBody>
          <a:bodyPr>
            <a:normAutofit/>
          </a:bodyPr>
          <a:lstStyle/>
          <a:p>
            <a:r>
              <a:rPr lang="en-US" dirty="0" smtClean="0"/>
              <a:t>Representation: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Atoms </a:t>
            </a:r>
            <a:r>
              <a:rPr lang="en-US" dirty="0"/>
              <a:t>of the same element (number of protons) but different number of neutrons are called </a:t>
            </a:r>
            <a:r>
              <a:rPr lang="en-US" b="1" dirty="0"/>
              <a:t>isotopes</a:t>
            </a:r>
          </a:p>
          <a:p>
            <a:r>
              <a:rPr lang="en-US" dirty="0"/>
              <a:t>Only certain combinations of neutrons and protons are </a:t>
            </a:r>
            <a:r>
              <a:rPr lang="en-US" b="1" dirty="0"/>
              <a:t>stable</a:t>
            </a:r>
          </a:p>
          <a:p>
            <a:pPr lvl="1"/>
            <a:r>
              <a:rPr lang="en-US" dirty="0"/>
              <a:t>117 known </a:t>
            </a:r>
            <a:r>
              <a:rPr lang="en-US" b="1" dirty="0"/>
              <a:t>elements</a:t>
            </a:r>
          </a:p>
          <a:p>
            <a:pPr lvl="1"/>
            <a:r>
              <a:rPr lang="en-US" dirty="0"/>
              <a:t>80 elements have at lest one </a:t>
            </a:r>
            <a:r>
              <a:rPr lang="en-US" b="1" dirty="0"/>
              <a:t>stable isotope</a:t>
            </a:r>
          </a:p>
          <a:p>
            <a:pPr lvl="1"/>
            <a:r>
              <a:rPr lang="en-US" dirty="0"/>
              <a:t>254 stable isotopes in total</a:t>
            </a:r>
          </a:p>
          <a:p>
            <a:pPr lvl="1"/>
            <a:r>
              <a:rPr lang="en-US" dirty="0"/>
              <a:t>about 3000 </a:t>
            </a:r>
            <a:r>
              <a:rPr lang="en-US" b="1" dirty="0"/>
              <a:t>unstable isotopes </a:t>
            </a:r>
            <a:r>
              <a:rPr lang="en-US" dirty="0"/>
              <a:t>known</a:t>
            </a:r>
          </a:p>
          <a:p>
            <a:endParaRPr lang="en-US" dirty="0" smtClean="0"/>
          </a:p>
          <a:p>
            <a:endParaRPr lang="sv-FI" dirty="0"/>
          </a:p>
        </p:txBody>
      </p:sp>
      <p:grpSp>
        <p:nvGrpSpPr>
          <p:cNvPr id="15" name="Grupp 14"/>
          <p:cNvGrpSpPr/>
          <p:nvPr/>
        </p:nvGrpSpPr>
        <p:grpSpPr>
          <a:xfrm>
            <a:off x="3511333" y="785814"/>
            <a:ext cx="6267806" cy="1416732"/>
            <a:chOff x="1870424" y="284773"/>
            <a:chExt cx="6267806" cy="14167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ruta 4"/>
                <p:cNvSpPr txBox="1"/>
                <p:nvPr/>
              </p:nvSpPr>
              <p:spPr>
                <a:xfrm>
                  <a:off x="5086369" y="789140"/>
                  <a:ext cx="1100686" cy="7167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Pre>
                          <m:sPrePr>
                            <m:ctrlPr>
                              <a:rPr lang="mr-IN" sz="4000" b="0" i="1" smtClean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sv-SE" sz="4000" b="0" i="1" smtClean="0">
                                <a:latin typeface="Cambria Math" charset="0"/>
                              </a:rPr>
                              <m:t>3</m:t>
                            </m:r>
                          </m:sub>
                          <m:sup>
                            <m:r>
                              <a:rPr lang="sv-SE" sz="4000" b="0" i="1" smtClean="0">
                                <a:latin typeface="Cambria Math" charset="0"/>
                              </a:rPr>
                              <m:t>7</m:t>
                            </m:r>
                          </m:sup>
                          <m:e>
                            <m:r>
                              <a:rPr lang="sv-SE" sz="4000" b="0" i="1" smtClean="0">
                                <a:latin typeface="Cambria Math" charset="0"/>
                              </a:rPr>
                              <m:t>𝐿𝑖</m:t>
                            </m:r>
                          </m:e>
                        </m:sPre>
                        <m:r>
                          <a:rPr lang="sv-SE" sz="4000" b="0" i="1" smtClean="0">
                            <a:latin typeface="Cambria Math" charset="0"/>
                          </a:rPr>
                          <m:t> 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 xmlns="">
            <p:sp>
              <p:nvSpPr>
                <p:cNvPr id="5" name="textruta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86369" y="789140"/>
                  <a:ext cx="1100686" cy="716735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textruta 5"/>
            <p:cNvSpPr txBox="1"/>
            <p:nvPr/>
          </p:nvSpPr>
          <p:spPr>
            <a:xfrm>
              <a:off x="1870424" y="284773"/>
              <a:ext cx="32159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Mass number (nucleon number)</a:t>
              </a:r>
              <a:endParaRPr lang="en-GB" dirty="0"/>
            </a:p>
          </p:txBody>
        </p:sp>
        <p:sp>
          <p:nvSpPr>
            <p:cNvPr id="7" name="textruta 6"/>
            <p:cNvSpPr txBox="1"/>
            <p:nvPr/>
          </p:nvSpPr>
          <p:spPr>
            <a:xfrm>
              <a:off x="1870424" y="1332173"/>
              <a:ext cx="32728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Atomic number (proton number)</a:t>
              </a:r>
              <a:endParaRPr lang="en-GB" dirty="0"/>
            </a:p>
          </p:txBody>
        </p:sp>
        <p:sp>
          <p:nvSpPr>
            <p:cNvPr id="8" name="textruta 7"/>
            <p:cNvSpPr txBox="1"/>
            <p:nvPr/>
          </p:nvSpPr>
          <p:spPr>
            <a:xfrm>
              <a:off x="6187055" y="970480"/>
              <a:ext cx="19511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Symbol of element</a:t>
              </a:r>
              <a:endParaRPr lang="en-GB" dirty="0"/>
            </a:p>
          </p:txBody>
        </p:sp>
        <p:cxnSp>
          <p:nvCxnSpPr>
            <p:cNvPr id="10" name="Rak pil 9"/>
            <p:cNvCxnSpPr>
              <a:stCxn id="5" idx="3"/>
            </p:cNvCxnSpPr>
            <p:nvPr/>
          </p:nvCxnSpPr>
          <p:spPr>
            <a:xfrm flipH="1" flipV="1">
              <a:off x="5874707" y="1147507"/>
              <a:ext cx="312348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ak pil 11"/>
            <p:cNvCxnSpPr/>
            <p:nvPr/>
          </p:nvCxnSpPr>
          <p:spPr>
            <a:xfrm>
              <a:off x="4434214" y="654105"/>
              <a:ext cx="709094" cy="2227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ak pil 13"/>
            <p:cNvCxnSpPr/>
            <p:nvPr/>
          </p:nvCxnSpPr>
          <p:spPr>
            <a:xfrm>
              <a:off x="4434214" y="1332173"/>
              <a:ext cx="65215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2202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Using </a:t>
            </a:r>
            <a:r>
              <a:rPr lang="en-GB" sz="3600" dirty="0" err="1" smtClean="0"/>
              <a:t>phet</a:t>
            </a:r>
            <a:r>
              <a:rPr lang="en-GB" sz="3600" dirty="0" smtClean="0"/>
              <a:t> build an atom</a:t>
            </a:r>
          </a:p>
          <a:p>
            <a:pPr lvl="1"/>
            <a:r>
              <a:rPr lang="en-GB" sz="3200" dirty="0" smtClean="0"/>
              <a:t>Build a stable neutral atom with 4 protons</a:t>
            </a:r>
          </a:p>
          <a:p>
            <a:pPr lvl="1"/>
            <a:r>
              <a:rPr lang="en-GB" sz="3200" dirty="0" smtClean="0"/>
              <a:t>Build a stable neutral atom with 6 neutrons</a:t>
            </a:r>
          </a:p>
          <a:p>
            <a:pPr lvl="1"/>
            <a:r>
              <a:rPr lang="en-GB" sz="3200" dirty="0" smtClean="0"/>
              <a:t>Build an ion with 6 electrons</a:t>
            </a:r>
          </a:p>
          <a:p>
            <a:pPr lvl="1"/>
            <a:r>
              <a:rPr lang="en-GB" sz="3200" dirty="0" smtClean="0"/>
              <a:t>Find 2 elements with 3 stable isotopes</a:t>
            </a:r>
          </a:p>
        </p:txBody>
      </p:sp>
    </p:spTree>
    <p:extLst>
      <p:ext uri="{BB962C8B-B14F-4D97-AF65-F5344CB8AC3E}">
        <p14:creationId xmlns:p14="http://schemas.microsoft.com/office/powerpoint/2010/main" val="166321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err="1" smtClean="0"/>
              <a:t>Radiation</a:t>
            </a:r>
            <a:endParaRPr lang="sv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b="1" dirty="0" err="1" smtClean="0"/>
              <a:t>Electromagnetic</a:t>
            </a:r>
            <a:r>
              <a:rPr lang="sv-SE" b="1" dirty="0"/>
              <a:t> </a:t>
            </a:r>
            <a:r>
              <a:rPr lang="sv-SE" b="1" dirty="0" err="1" smtClean="0"/>
              <a:t>radiation</a:t>
            </a:r>
            <a:r>
              <a:rPr lang="sv-SE" dirty="0" smtClean="0"/>
              <a:t>: a </a:t>
            </a:r>
            <a:r>
              <a:rPr lang="sv-SE" b="1" dirty="0" err="1" smtClean="0"/>
              <a:t>wave</a:t>
            </a:r>
            <a:r>
              <a:rPr lang="sv-SE" b="1" dirty="0" smtClean="0"/>
              <a:t> </a:t>
            </a:r>
            <a:r>
              <a:rPr lang="sv-SE" b="1" dirty="0" err="1" smtClean="0"/>
              <a:t>phenomenon</a:t>
            </a:r>
            <a:r>
              <a:rPr lang="sv-SE" b="1" dirty="0" smtClean="0"/>
              <a:t> </a:t>
            </a:r>
            <a:r>
              <a:rPr lang="sv-SE" dirty="0" err="1" smtClean="0"/>
              <a:t>with</a:t>
            </a:r>
            <a:r>
              <a:rPr lang="sv-SE" dirty="0" smtClean="0"/>
              <a:t> different </a:t>
            </a:r>
            <a:r>
              <a:rPr lang="sv-SE" dirty="0" err="1" smtClean="0"/>
              <a:t>properties</a:t>
            </a:r>
            <a:r>
              <a:rPr lang="sv-SE" dirty="0" smtClean="0"/>
              <a:t> (and </a:t>
            </a:r>
            <a:r>
              <a:rPr lang="sv-SE" dirty="0" err="1" smtClean="0"/>
              <a:t>names</a:t>
            </a:r>
            <a:r>
              <a:rPr lang="sv-SE" dirty="0" smtClean="0"/>
              <a:t>) </a:t>
            </a:r>
            <a:r>
              <a:rPr lang="sv-SE" dirty="0" err="1" smtClean="0"/>
              <a:t>depending</a:t>
            </a:r>
            <a:r>
              <a:rPr lang="sv-SE" dirty="0" smtClean="0"/>
              <a:t> on the </a:t>
            </a:r>
            <a:r>
              <a:rPr lang="sv-SE" b="1" dirty="0" err="1" smtClean="0"/>
              <a:t>wavelenght</a:t>
            </a:r>
            <a:endParaRPr lang="sv-SE" b="1" dirty="0" smtClean="0"/>
          </a:p>
          <a:p>
            <a:pPr lvl="1"/>
            <a:r>
              <a:rPr lang="sv-FI" dirty="0" smtClean="0"/>
              <a:t>Radio </a:t>
            </a:r>
            <a:r>
              <a:rPr lang="sv-FI" dirty="0"/>
              <a:t>waves</a:t>
            </a:r>
          </a:p>
          <a:p>
            <a:pPr lvl="1"/>
            <a:r>
              <a:rPr lang="sv-FI" dirty="0"/>
              <a:t>Microwaves</a:t>
            </a:r>
          </a:p>
          <a:p>
            <a:pPr lvl="1"/>
            <a:r>
              <a:rPr lang="sv-FI" dirty="0"/>
              <a:t>Infrared radiation</a:t>
            </a:r>
          </a:p>
          <a:p>
            <a:pPr lvl="1"/>
            <a:r>
              <a:rPr lang="sv-FI" dirty="0"/>
              <a:t>Visible light</a:t>
            </a:r>
          </a:p>
          <a:p>
            <a:pPr lvl="1"/>
            <a:r>
              <a:rPr lang="sv-FI" dirty="0"/>
              <a:t>Ultraviolet </a:t>
            </a:r>
            <a:r>
              <a:rPr lang="sv-FI" dirty="0" smtClean="0"/>
              <a:t>light, UV (often divided into UVA, UVB, UVC)</a:t>
            </a:r>
            <a:endParaRPr lang="sv-FI" dirty="0"/>
          </a:p>
          <a:p>
            <a:pPr lvl="1"/>
            <a:r>
              <a:rPr lang="sv-FI" dirty="0" smtClean="0"/>
              <a:t>X-rays</a:t>
            </a:r>
          </a:p>
          <a:p>
            <a:pPr lvl="1"/>
            <a:r>
              <a:rPr lang="sv-FI" dirty="0"/>
              <a:t>G</a:t>
            </a:r>
            <a:r>
              <a:rPr lang="sv-FI" dirty="0" smtClean="0"/>
              <a:t>amma </a:t>
            </a:r>
            <a:r>
              <a:rPr lang="sv-FI" dirty="0" err="1" smtClean="0"/>
              <a:t>rays</a:t>
            </a:r>
            <a:endParaRPr lang="sv-FI" dirty="0" smtClean="0"/>
          </a:p>
          <a:p>
            <a:r>
              <a:rPr lang="sv-FI" b="1" dirty="0" err="1" smtClean="0"/>
              <a:t>Particle</a:t>
            </a:r>
            <a:r>
              <a:rPr lang="sv-FI" b="1" dirty="0" smtClean="0"/>
              <a:t> </a:t>
            </a:r>
            <a:r>
              <a:rPr lang="sv-FI" b="1" dirty="0" err="1" smtClean="0"/>
              <a:t>radiation</a:t>
            </a:r>
            <a:r>
              <a:rPr lang="sv-FI" dirty="0" smtClean="0"/>
              <a:t>: </a:t>
            </a:r>
            <a:r>
              <a:rPr lang="sv-FI" dirty="0" err="1" smtClean="0"/>
              <a:t>particles</a:t>
            </a:r>
            <a:r>
              <a:rPr lang="sv-FI" dirty="0" smtClean="0"/>
              <a:t> at </a:t>
            </a:r>
            <a:r>
              <a:rPr lang="sv-FI" b="1" dirty="0" err="1" smtClean="0"/>
              <a:t>high</a:t>
            </a:r>
            <a:r>
              <a:rPr lang="sv-FI" b="1" dirty="0" smtClean="0"/>
              <a:t> speed</a:t>
            </a:r>
            <a:endParaRPr lang="sv-FI" b="1" dirty="0"/>
          </a:p>
          <a:p>
            <a:pPr lvl="1"/>
            <a:endParaRPr lang="en-US" dirty="0"/>
          </a:p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88986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3357"/>
            <a:ext cx="12192000" cy="601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5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err="1" smtClean="0"/>
              <a:t>Radioactivity</a:t>
            </a:r>
            <a:endParaRPr lang="sv-F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If a nucleus has ”the wrong” combination of n and p, it will spontaneously and randomly fall apart. A particle will be sent out at high speed and the element will change. This is called </a:t>
                </a:r>
                <a:r>
                  <a:rPr lang="en-US" b="1" dirty="0"/>
                  <a:t>radioactive decay</a:t>
                </a:r>
                <a:r>
                  <a:rPr lang="en-US" dirty="0"/>
                  <a:t>, or just </a:t>
                </a:r>
                <a:r>
                  <a:rPr lang="en-US" b="1" dirty="0"/>
                  <a:t>radioactivity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Two main types</a:t>
                </a:r>
              </a:p>
              <a:p>
                <a:pPr lvl="1"/>
                <a:r>
                  <a:rPr lang="en-US" b="1" dirty="0"/>
                  <a:t>Alpha decay</a:t>
                </a:r>
                <a:r>
                  <a:rPr lang="en-US" dirty="0"/>
                  <a:t>: alpha-particle of 2n and 2p is emitted</a:t>
                </a:r>
              </a:p>
              <a:p>
                <a:pPr lvl="1"/>
                <a:r>
                  <a:rPr lang="en-US" b="1" dirty="0"/>
                  <a:t>Beta decay</a:t>
                </a:r>
                <a:r>
                  <a:rPr lang="en-US" dirty="0"/>
                  <a:t>: electron or positron is emitted</a:t>
                </a:r>
              </a:p>
              <a:p>
                <a:pPr lvl="1"/>
                <a:r>
                  <a:rPr lang="en-US" dirty="0"/>
                  <a:t>as a </a:t>
                </a:r>
                <a:r>
                  <a:rPr lang="en-US" dirty="0" err="1"/>
                  <a:t>biproduct</a:t>
                </a:r>
                <a:r>
                  <a:rPr lang="en-US" dirty="0"/>
                  <a:t>, </a:t>
                </a:r>
                <a:r>
                  <a:rPr lang="en-US" b="1" dirty="0"/>
                  <a:t>gamma radiation </a:t>
                </a:r>
                <a:r>
                  <a:rPr lang="en-US" dirty="0"/>
                  <a:t>is often emitted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Sometimes </a:t>
                </a:r>
                <a:r>
                  <a:rPr lang="en-US" dirty="0"/>
                  <a:t>it takes a long sequence of decays to reach a stable isotope, this is called a </a:t>
                </a:r>
                <a:r>
                  <a:rPr lang="en-US" b="1" dirty="0"/>
                  <a:t>decay series</a:t>
                </a:r>
              </a:p>
              <a:p>
                <a:r>
                  <a:rPr lang="en-US" b="1" dirty="0" smtClean="0"/>
                  <a:t>Half-life</a:t>
                </a:r>
                <a:r>
                  <a:rPr lang="en-US" dirty="0" smtClean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𝑇</m:t>
                        </m:r>
                      </m:e>
                      <m:sub>
                        <m:f>
                          <m:fPr>
                            <m:ctrlPr>
                              <a:rPr lang="sv-FI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v-FI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sv-FI" b="0" i="1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lang="en-US" dirty="0" smtClean="0"/>
                  <a:t>): </a:t>
                </a:r>
                <a:r>
                  <a:rPr lang="en-US" dirty="0"/>
                  <a:t>the time it takes for half the nuclei in a sample to decay</a:t>
                </a:r>
              </a:p>
              <a:p>
                <a:r>
                  <a:rPr lang="en-US" b="1" dirty="0" smtClean="0"/>
                  <a:t>Activity</a:t>
                </a:r>
                <a:r>
                  <a:rPr lang="en-US" dirty="0" smtClean="0"/>
                  <a:t> </a:t>
                </a:r>
                <a:r>
                  <a:rPr lang="en-US" dirty="0"/>
                  <a:t>(A): number of decays per second (in Becquerel, </a:t>
                </a:r>
                <a:r>
                  <a:rPr lang="en-US" dirty="0" err="1"/>
                  <a:t>Bq</a:t>
                </a:r>
                <a:r>
                  <a:rPr lang="en-US" dirty="0"/>
                  <a:t>)</a:t>
                </a:r>
              </a:p>
              <a:p>
                <a:endParaRPr lang="sv-FI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28" t="-3501" b="-15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515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066" y="0"/>
            <a:ext cx="98438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85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5098" y="0"/>
            <a:ext cx="51018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67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48553" y="588496"/>
            <a:ext cx="10515600" cy="4351338"/>
          </a:xfrm>
        </p:spPr>
        <p:txBody>
          <a:bodyPr/>
          <a:lstStyle/>
          <a:p>
            <a:r>
              <a:rPr lang="en-GB" b="1" dirty="0" smtClean="0"/>
              <a:t>Ionizing radiation</a:t>
            </a:r>
            <a:r>
              <a:rPr lang="en-GB" dirty="0" smtClean="0"/>
              <a:t>: strong enough the break chemical bonds (e.g. in the DNA molecule)</a:t>
            </a:r>
          </a:p>
          <a:p>
            <a:pPr lvl="1"/>
            <a:r>
              <a:rPr lang="en-GB" dirty="0" smtClean="0"/>
              <a:t>High-energy EM radiation: gamma, X, UV</a:t>
            </a:r>
          </a:p>
          <a:p>
            <a:pPr lvl="1"/>
            <a:r>
              <a:rPr lang="en-GB" dirty="0" smtClean="0"/>
              <a:t>Beta radiation</a:t>
            </a:r>
          </a:p>
          <a:p>
            <a:pPr lvl="1"/>
            <a:r>
              <a:rPr lang="en-GB" dirty="0" smtClean="0"/>
              <a:t>Alpha radiation</a:t>
            </a:r>
          </a:p>
          <a:p>
            <a:r>
              <a:rPr lang="en-GB" dirty="0" smtClean="0"/>
              <a:t>Radiation protection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97324"/>
              </p:ext>
            </p:extLst>
          </p:nvPr>
        </p:nvGraphicFramePr>
        <p:xfrm>
          <a:off x="1135530" y="3263150"/>
          <a:ext cx="9657976" cy="341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07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87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8479">
                <a:tc>
                  <a:txBody>
                    <a:bodyPr/>
                    <a:lstStyle/>
                    <a:p>
                      <a:r>
                        <a:rPr lang="en-GB" sz="2800" dirty="0" smtClean="0"/>
                        <a:t>Radiation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smtClean="0"/>
                        <a:t>Stopped</a:t>
                      </a:r>
                      <a:r>
                        <a:rPr lang="en-GB" sz="2800" baseline="0" dirty="0" smtClean="0"/>
                        <a:t> by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479">
                <a:tc>
                  <a:txBody>
                    <a:bodyPr/>
                    <a:lstStyle/>
                    <a:p>
                      <a:r>
                        <a:rPr lang="en-GB" sz="2800" dirty="0" smtClean="0"/>
                        <a:t>Alpha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smtClean="0"/>
                        <a:t>10 cm air</a:t>
                      </a:r>
                      <a:r>
                        <a:rPr lang="en-GB" sz="2800" baseline="0" dirty="0" smtClean="0"/>
                        <a:t> or layer of dead skin cells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8479">
                <a:tc>
                  <a:txBody>
                    <a:bodyPr/>
                    <a:lstStyle/>
                    <a:p>
                      <a:r>
                        <a:rPr lang="en-GB" sz="2800" dirty="0" smtClean="0"/>
                        <a:t>Beta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smtClean="0"/>
                        <a:t>1 mm metal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8479">
                <a:tc>
                  <a:txBody>
                    <a:bodyPr/>
                    <a:lstStyle/>
                    <a:p>
                      <a:r>
                        <a:rPr lang="en-GB" sz="2800" dirty="0" smtClean="0"/>
                        <a:t>Gamma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smtClean="0"/>
                        <a:t>1</a:t>
                      </a:r>
                      <a:r>
                        <a:rPr lang="en-GB" sz="2800" baseline="0" dirty="0" smtClean="0"/>
                        <a:t>0 cm lead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8479">
                <a:tc>
                  <a:txBody>
                    <a:bodyPr/>
                    <a:lstStyle/>
                    <a:p>
                      <a:r>
                        <a:rPr lang="en-GB" sz="2800" dirty="0" smtClean="0"/>
                        <a:t>X-rays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smtClean="0"/>
                        <a:t>1 cm lead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8479">
                <a:tc>
                  <a:txBody>
                    <a:bodyPr/>
                    <a:lstStyle/>
                    <a:p>
                      <a:r>
                        <a:rPr lang="en-GB" sz="2800" dirty="0" smtClean="0"/>
                        <a:t>UV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smtClean="0"/>
                        <a:t>UVA: sunscreen, UVB: clothes, UVC: ozone layer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703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Radiation sources</a:t>
            </a:r>
          </a:p>
          <a:p>
            <a:pPr lvl="1"/>
            <a:r>
              <a:rPr lang="en-GB" dirty="0" smtClean="0"/>
              <a:t>Radon gas (~50%)</a:t>
            </a:r>
          </a:p>
          <a:p>
            <a:pPr lvl="1"/>
            <a:r>
              <a:rPr lang="en-GB" dirty="0" smtClean="0"/>
              <a:t>Medical treatments (~20%)</a:t>
            </a:r>
          </a:p>
          <a:p>
            <a:pPr lvl="1"/>
            <a:r>
              <a:rPr lang="en-GB" dirty="0"/>
              <a:t>Ground, </a:t>
            </a:r>
            <a:r>
              <a:rPr lang="en-GB" dirty="0" smtClean="0"/>
              <a:t>buildings (~10%)</a:t>
            </a:r>
          </a:p>
          <a:p>
            <a:pPr lvl="1"/>
            <a:r>
              <a:rPr lang="en-GB" dirty="0" smtClean="0"/>
              <a:t>Food (~10%)</a:t>
            </a:r>
          </a:p>
          <a:p>
            <a:pPr lvl="1"/>
            <a:r>
              <a:rPr lang="en-GB" dirty="0" smtClean="0"/>
              <a:t>Cosmic rays (~10%) (Much more for frequent fliers!)</a:t>
            </a:r>
          </a:p>
          <a:p>
            <a:pPr lvl="1"/>
            <a:r>
              <a:rPr lang="en-GB" dirty="0" smtClean="0"/>
              <a:t>Nuclear accidents, nuclear weapon testing (&gt;1%)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82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075" y="365124"/>
            <a:ext cx="11499477" cy="5244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40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2149" y="620689"/>
            <a:ext cx="10698480" cy="5505475"/>
          </a:xfrm>
        </p:spPr>
        <p:txBody>
          <a:bodyPr>
            <a:normAutofit/>
          </a:bodyPr>
          <a:lstStyle/>
          <a:p>
            <a:r>
              <a:rPr lang="sv-FI" sz="3600" dirty="0" smtClean="0"/>
              <a:t>The standard </a:t>
            </a:r>
            <a:r>
              <a:rPr lang="sv-FI" sz="3600" dirty="0" err="1" smtClean="0"/>
              <a:t>model</a:t>
            </a:r>
            <a:r>
              <a:rPr lang="sv-FI" sz="3600" dirty="0" smtClean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FI" sz="3200" dirty="0" smtClean="0"/>
              <a:t>6 </a:t>
            </a:r>
            <a:r>
              <a:rPr lang="sv-FI" sz="3200" b="1" dirty="0" err="1" smtClean="0"/>
              <a:t>quarks</a:t>
            </a:r>
            <a:r>
              <a:rPr lang="sv-FI" sz="3200" dirty="0" smtClean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FI" sz="3200" dirty="0" smtClean="0"/>
              <a:t>6 </a:t>
            </a:r>
            <a:r>
              <a:rPr lang="sv-FI" sz="3200" b="1" dirty="0" err="1" smtClean="0"/>
              <a:t>leptons</a:t>
            </a:r>
            <a:endParaRPr lang="sv-FI" sz="3200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sv-FI" sz="3200" dirty="0" smtClean="0"/>
              <a:t>1-8 </a:t>
            </a:r>
            <a:r>
              <a:rPr lang="sv-FI" sz="3200" b="1" dirty="0" err="1" smtClean="0"/>
              <a:t>exchange</a:t>
            </a:r>
            <a:r>
              <a:rPr lang="sv-FI" sz="3200" b="1" dirty="0" smtClean="0"/>
              <a:t> </a:t>
            </a:r>
            <a:r>
              <a:rPr lang="sv-FI" sz="3200" b="1" dirty="0" err="1" smtClean="0"/>
              <a:t>particles</a:t>
            </a:r>
            <a:r>
              <a:rPr lang="sv-FI" sz="3200" b="1" dirty="0" smtClean="0"/>
              <a:t> </a:t>
            </a:r>
            <a:r>
              <a:rPr lang="sv-FI" sz="3200" dirty="0" smtClean="0"/>
              <a:t>for </a:t>
            </a:r>
            <a:r>
              <a:rPr lang="sv-FI" sz="3200" dirty="0" err="1" smtClean="0"/>
              <a:t>each</a:t>
            </a:r>
            <a:r>
              <a:rPr lang="sv-FI" sz="3200" dirty="0" smtClean="0"/>
              <a:t> </a:t>
            </a:r>
            <a:r>
              <a:rPr lang="sv-FI" sz="3200" dirty="0" err="1" smtClean="0"/>
              <a:t>basic</a:t>
            </a:r>
            <a:r>
              <a:rPr lang="sv-FI" sz="3200" dirty="0" smtClean="0"/>
              <a:t> interaction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FI" sz="3200" dirty="0" smtClean="0"/>
              <a:t>The </a:t>
            </a:r>
            <a:r>
              <a:rPr lang="sv-FI" sz="3200" b="1" dirty="0" err="1" smtClean="0"/>
              <a:t>Higgs</a:t>
            </a:r>
            <a:r>
              <a:rPr lang="sv-FI" sz="3200" dirty="0" smtClean="0"/>
              <a:t> to </a:t>
            </a:r>
            <a:r>
              <a:rPr lang="sv-FI" sz="3200" dirty="0" err="1" smtClean="0"/>
              <a:t>give</a:t>
            </a:r>
            <a:r>
              <a:rPr lang="sv-FI" sz="3200" dirty="0" smtClean="0"/>
              <a:t> the </a:t>
            </a:r>
            <a:r>
              <a:rPr lang="sv-FI" sz="3200" dirty="0" err="1" smtClean="0"/>
              <a:t>others</a:t>
            </a:r>
            <a:r>
              <a:rPr lang="sv-FI" sz="3200" dirty="0" smtClean="0"/>
              <a:t> </a:t>
            </a:r>
            <a:r>
              <a:rPr lang="sv-FI" sz="3200" dirty="0" err="1" smtClean="0"/>
              <a:t>mass</a:t>
            </a:r>
            <a:r>
              <a:rPr lang="sv-FI" sz="3200" dirty="0" smtClean="0"/>
              <a:t> </a:t>
            </a:r>
            <a:endParaRPr lang="sv-FI" sz="3200" dirty="0"/>
          </a:p>
        </p:txBody>
      </p:sp>
    </p:spTree>
    <p:extLst>
      <p:ext uri="{BB962C8B-B14F-4D97-AF65-F5344CB8AC3E}">
        <p14:creationId xmlns:p14="http://schemas.microsoft.com/office/powerpoint/2010/main" val="127666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7772400" cy="1143000"/>
          </a:xfrm>
        </p:spPr>
        <p:txBody>
          <a:bodyPr/>
          <a:lstStyle/>
          <a:p>
            <a:pPr eaLnBrk="1" hangingPunct="1"/>
            <a:r>
              <a:rPr lang="sv-SE" altLang="sv-FI" dirty="0" smtClean="0"/>
              <a:t>Standard </a:t>
            </a:r>
            <a:r>
              <a:rPr lang="sv-SE" altLang="sv-FI" dirty="0" err="1" smtClean="0"/>
              <a:t>model</a:t>
            </a:r>
            <a:endParaRPr lang="sv-SE" altLang="sv-FI" dirty="0" smtClean="0"/>
          </a:p>
        </p:txBody>
      </p:sp>
      <p:graphicFrame>
        <p:nvGraphicFramePr>
          <p:cNvPr id="6147" name="Group 3"/>
          <p:cNvGraphicFramePr>
            <a:graphicFrameLocks noGrp="1"/>
          </p:cNvGraphicFramePr>
          <p:nvPr>
            <p:ph type="tbl" idx="1"/>
            <p:extLst/>
          </p:nvPr>
        </p:nvGraphicFramePr>
        <p:xfrm>
          <a:off x="1828800" y="1524001"/>
          <a:ext cx="8458200" cy="5181601"/>
        </p:xfrm>
        <a:graphic>
          <a:graphicData uri="http://schemas.openxmlformats.org/drawingml/2006/table">
            <a:tbl>
              <a:tblPr/>
              <a:tblGrid>
                <a:gridCol w="2114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245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Quarks</a:t>
                      </a:r>
                      <a:endParaRPr kumimoji="0" lang="sv-SE" altLang="sv-FI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Leptons</a:t>
                      </a:r>
                      <a:endParaRPr kumimoji="0" lang="sv-SE" altLang="sv-FI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450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15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sym typeface="Symbol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2450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5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sym typeface="Symbol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4038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033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sym typeface="Symbol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869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7772400" cy="1143000"/>
          </a:xfrm>
        </p:spPr>
        <p:txBody>
          <a:bodyPr/>
          <a:lstStyle/>
          <a:p>
            <a:pPr eaLnBrk="1" hangingPunct="1"/>
            <a:r>
              <a:rPr lang="sv-SE" altLang="sv-FI" dirty="0" smtClean="0"/>
              <a:t>Standard </a:t>
            </a:r>
            <a:r>
              <a:rPr lang="sv-SE" altLang="sv-FI" dirty="0" err="1" smtClean="0"/>
              <a:t>model</a:t>
            </a:r>
            <a:endParaRPr lang="sv-SE" altLang="sv-FI" dirty="0" smtClean="0"/>
          </a:p>
        </p:txBody>
      </p:sp>
      <p:graphicFrame>
        <p:nvGraphicFramePr>
          <p:cNvPr id="6147" name="Group 3"/>
          <p:cNvGraphicFramePr>
            <a:graphicFrameLocks noGrp="1"/>
          </p:cNvGraphicFramePr>
          <p:nvPr>
            <p:ph type="tbl" idx="1"/>
            <p:extLst/>
          </p:nvPr>
        </p:nvGraphicFramePr>
        <p:xfrm>
          <a:off x="1828800" y="1524001"/>
          <a:ext cx="8458200" cy="5181601"/>
        </p:xfrm>
        <a:graphic>
          <a:graphicData uri="http://schemas.openxmlformats.org/drawingml/2006/table">
            <a:tbl>
              <a:tblPr/>
              <a:tblGrid>
                <a:gridCol w="2114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245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Quarks</a:t>
                      </a:r>
                      <a:endParaRPr kumimoji="0" lang="sv-SE" altLang="sv-FI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Leptons</a:t>
                      </a:r>
                      <a:endParaRPr kumimoji="0" lang="sv-SE" altLang="sv-FI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450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First generation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15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Up (u)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Down (d)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Electron</a:t>
                      </a:r>
                      <a:r>
                        <a:rPr kumimoji="0" lang="sv-SE" altLang="sv-F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(e)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Electron</a:t>
                      </a:r>
                      <a:r>
                        <a:rPr kumimoji="0" lang="sv-SE" altLang="sv-F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neutrino (</a:t>
                      </a:r>
                      <a:r>
                        <a:rPr kumimoji="0" lang="sv-SE" altLang="sv-FI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</a:t>
                      </a:r>
                      <a:r>
                        <a:rPr kumimoji="0" lang="sv-SE" altLang="sv-FI" sz="2400" b="0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e</a:t>
                      </a:r>
                      <a:r>
                        <a:rPr kumimoji="0" lang="sv-SE" altLang="sv-F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2450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5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sym typeface="Symbol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4038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033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sym typeface="Symbol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13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7772400" cy="1143000"/>
          </a:xfrm>
        </p:spPr>
        <p:txBody>
          <a:bodyPr/>
          <a:lstStyle/>
          <a:p>
            <a:pPr eaLnBrk="1" hangingPunct="1"/>
            <a:r>
              <a:rPr lang="sv-SE" altLang="sv-FI" dirty="0" smtClean="0"/>
              <a:t>Standard </a:t>
            </a:r>
            <a:r>
              <a:rPr lang="sv-SE" altLang="sv-FI" dirty="0" err="1" smtClean="0"/>
              <a:t>model</a:t>
            </a:r>
            <a:endParaRPr lang="sv-SE" altLang="sv-FI" dirty="0" smtClean="0"/>
          </a:p>
        </p:txBody>
      </p:sp>
      <p:graphicFrame>
        <p:nvGraphicFramePr>
          <p:cNvPr id="6147" name="Group 3"/>
          <p:cNvGraphicFramePr>
            <a:graphicFrameLocks noGrp="1"/>
          </p:cNvGraphicFramePr>
          <p:nvPr>
            <p:ph type="tbl" idx="1"/>
            <p:extLst/>
          </p:nvPr>
        </p:nvGraphicFramePr>
        <p:xfrm>
          <a:off x="1828800" y="1524001"/>
          <a:ext cx="8458200" cy="5181601"/>
        </p:xfrm>
        <a:graphic>
          <a:graphicData uri="http://schemas.openxmlformats.org/drawingml/2006/table">
            <a:tbl>
              <a:tblPr/>
              <a:tblGrid>
                <a:gridCol w="2114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245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Quarks</a:t>
                      </a:r>
                      <a:endParaRPr kumimoji="0" lang="sv-SE" altLang="sv-FI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Leptons</a:t>
                      </a:r>
                      <a:endParaRPr kumimoji="0" lang="sv-SE" altLang="sv-FI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450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First generation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15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Up (u)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Down (d)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Electron</a:t>
                      </a:r>
                      <a:r>
                        <a:rPr kumimoji="0" lang="sv-SE" altLang="sv-F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(e)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Electron</a:t>
                      </a:r>
                      <a:r>
                        <a:rPr kumimoji="0" lang="sv-SE" altLang="sv-F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neutrino (</a:t>
                      </a:r>
                      <a:r>
                        <a:rPr kumimoji="0" lang="sv-SE" altLang="sv-FI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</a:t>
                      </a:r>
                      <a:r>
                        <a:rPr kumimoji="0" lang="sv-SE" altLang="sv-FI" sz="2400" b="0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e</a:t>
                      </a:r>
                      <a:r>
                        <a:rPr kumimoji="0" lang="sv-SE" altLang="sv-F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2450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Second generation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5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Strange (s)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Charm (c)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Myon (µ)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Myon</a:t>
                      </a:r>
                      <a:r>
                        <a:rPr kumimoji="0" lang="sv-SE" altLang="sv-F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br>
                        <a:rPr kumimoji="0" lang="sv-SE" altLang="sv-F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</a:br>
                      <a:r>
                        <a:rPr kumimoji="0" lang="sv-SE" altLang="sv-F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neutrino (</a:t>
                      </a:r>
                      <a:r>
                        <a:rPr kumimoji="0" lang="sv-SE" altLang="sv-F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</a:t>
                      </a:r>
                      <a:r>
                        <a:rPr kumimoji="0" lang="sv-SE" altLang="sv-FI" sz="24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µ</a:t>
                      </a:r>
                      <a:r>
                        <a:rPr kumimoji="0" lang="sv-SE" altLang="sv-F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4038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033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altLang="sv-FI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sym typeface="Symbol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09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7772400" cy="1143000"/>
          </a:xfrm>
        </p:spPr>
        <p:txBody>
          <a:bodyPr/>
          <a:lstStyle/>
          <a:p>
            <a:pPr eaLnBrk="1" hangingPunct="1"/>
            <a:r>
              <a:rPr lang="sv-SE" altLang="sv-FI" dirty="0" smtClean="0"/>
              <a:t>Standard </a:t>
            </a:r>
            <a:r>
              <a:rPr lang="sv-SE" altLang="sv-FI" dirty="0" err="1" smtClean="0"/>
              <a:t>model</a:t>
            </a:r>
            <a:endParaRPr lang="sv-SE" altLang="sv-FI" dirty="0" smtClean="0"/>
          </a:p>
        </p:txBody>
      </p:sp>
      <p:graphicFrame>
        <p:nvGraphicFramePr>
          <p:cNvPr id="6147" name="Group 3"/>
          <p:cNvGraphicFramePr>
            <a:graphicFrameLocks noGrp="1"/>
          </p:cNvGraphicFramePr>
          <p:nvPr>
            <p:ph type="tbl" idx="1"/>
            <p:extLst/>
          </p:nvPr>
        </p:nvGraphicFramePr>
        <p:xfrm>
          <a:off x="1828800" y="1524001"/>
          <a:ext cx="8458200" cy="5181601"/>
        </p:xfrm>
        <a:graphic>
          <a:graphicData uri="http://schemas.openxmlformats.org/drawingml/2006/table">
            <a:tbl>
              <a:tblPr/>
              <a:tblGrid>
                <a:gridCol w="2114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245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Quarks</a:t>
                      </a:r>
                      <a:endParaRPr kumimoji="0" lang="sv-SE" altLang="sv-FI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Leptons</a:t>
                      </a:r>
                      <a:endParaRPr kumimoji="0" lang="sv-SE" altLang="sv-FI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450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First generation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15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Up (u)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Down (d)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Electron</a:t>
                      </a:r>
                      <a:r>
                        <a:rPr kumimoji="0" lang="sv-SE" altLang="sv-F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(e)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Electron</a:t>
                      </a:r>
                      <a:r>
                        <a:rPr kumimoji="0" lang="sv-SE" altLang="sv-F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neutrino (</a:t>
                      </a:r>
                      <a:r>
                        <a:rPr kumimoji="0" lang="sv-SE" altLang="sv-FI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</a:t>
                      </a:r>
                      <a:r>
                        <a:rPr kumimoji="0" lang="sv-SE" altLang="sv-FI" sz="2400" b="0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e</a:t>
                      </a:r>
                      <a:r>
                        <a:rPr kumimoji="0" lang="sv-SE" altLang="sv-F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2450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Second generation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5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Strange (s)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Charm (c)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Myon (µ)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Myon</a:t>
                      </a:r>
                      <a:r>
                        <a:rPr kumimoji="0" lang="sv-SE" altLang="sv-F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br>
                        <a:rPr kumimoji="0" lang="sv-SE" altLang="sv-F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</a:br>
                      <a:r>
                        <a:rPr kumimoji="0" lang="sv-SE" altLang="sv-F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neutrino (</a:t>
                      </a:r>
                      <a:r>
                        <a:rPr kumimoji="0" lang="sv-SE" altLang="sv-F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</a:t>
                      </a:r>
                      <a:r>
                        <a:rPr kumimoji="0" lang="sv-SE" altLang="sv-FI" sz="24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µ</a:t>
                      </a:r>
                      <a:r>
                        <a:rPr kumimoji="0" lang="sv-SE" altLang="sv-F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4038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Third</a:t>
                      </a:r>
                      <a:r>
                        <a:rPr kumimoji="0" lang="sv-SE" altLang="sv-FI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generation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033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Top/truth (t)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Bottom/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beauty (b)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Tau (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)</a:t>
                      </a: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Tau</a:t>
                      </a:r>
                      <a:r>
                        <a:rPr kumimoji="0" lang="sv-SE" altLang="sv-F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neutrino (</a:t>
                      </a:r>
                      <a:r>
                        <a:rPr kumimoji="0" lang="sv-SE" altLang="sv-F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</a:t>
                      </a:r>
                      <a:r>
                        <a:rPr kumimoji="0" lang="sv-SE" altLang="sv-FI" sz="24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</a:t>
                      </a:r>
                      <a:r>
                        <a:rPr kumimoji="0" lang="sv-SE" altLang="sv-FI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435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7772400" cy="1143000"/>
          </a:xfrm>
        </p:spPr>
        <p:txBody>
          <a:bodyPr/>
          <a:lstStyle/>
          <a:p>
            <a:pPr eaLnBrk="1" hangingPunct="1"/>
            <a:r>
              <a:rPr lang="sv-SE" altLang="sv-FI" dirty="0" smtClean="0"/>
              <a:t>Standard </a:t>
            </a:r>
            <a:r>
              <a:rPr lang="sv-SE" altLang="sv-FI" dirty="0" err="1" smtClean="0"/>
              <a:t>model</a:t>
            </a:r>
            <a:endParaRPr lang="sv-SE" altLang="sv-FI" dirty="0" smtClean="0"/>
          </a:p>
        </p:txBody>
      </p:sp>
      <p:graphicFrame>
        <p:nvGraphicFramePr>
          <p:cNvPr id="7211" name="Group 43"/>
          <p:cNvGraphicFramePr>
            <a:graphicFrameLocks noGrp="1"/>
          </p:cNvGraphicFramePr>
          <p:nvPr>
            <p:ph type="tbl" idx="1"/>
            <p:extLst/>
          </p:nvPr>
        </p:nvGraphicFramePr>
        <p:xfrm>
          <a:off x="1828800" y="1524000"/>
          <a:ext cx="6096000" cy="5029202"/>
        </p:xfrm>
        <a:graphic>
          <a:graphicData uri="http://schemas.openxmlformats.org/drawingml/2006/table">
            <a:tbl>
              <a:tblPr/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022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Quarks</a:t>
                      </a:r>
                      <a:endParaRPr kumimoji="0" lang="sv-SE" altLang="sv-FI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Leptons</a:t>
                      </a:r>
                      <a:endParaRPr kumimoji="0" lang="sv-SE" altLang="sv-FI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225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First generation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34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" charset="0"/>
                        </a:rPr>
                        <a:t>u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" charset="0"/>
                        </a:rPr>
                        <a:t>u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" charset="0"/>
                        </a:rPr>
                        <a:t>u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" charset="0"/>
                        </a:rPr>
                        <a:t>u</a:t>
                      </a: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" charset="0"/>
                        </a:rPr>
                        <a:t>u</a:t>
                      </a: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" charset="0"/>
                        </a:rPr>
                        <a:t>u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" charset="0"/>
                        </a:rPr>
                        <a:t>d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" charset="0"/>
                        </a:rPr>
                        <a:t>d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" charset="0"/>
                        </a:rPr>
                        <a:t>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" charset="0"/>
                        </a:rPr>
                        <a:t>d</a:t>
                      </a: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" charset="0"/>
                        </a:rPr>
                        <a:t>d</a:t>
                      </a: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" charset="0"/>
                        </a:rPr>
                        <a:t>d</a:t>
                      </a: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e</a:t>
                      </a: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</a:t>
                      </a:r>
                      <a:r>
                        <a:rPr kumimoji="0" lang="sv-SE" altLang="sv-FI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</a:t>
                      </a:r>
                      <a:r>
                        <a:rPr kumimoji="0" lang="sv-SE" altLang="sv-FI" sz="2400" b="0" i="0" u="sng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e</a:t>
                      </a:r>
                      <a:endParaRPr kumimoji="0" lang="sv-SE" altLang="sv-FI" sz="24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sym typeface="Symbol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8638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Second generation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5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" charset="0"/>
                        </a:rPr>
                        <a:t>s 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" charset="0"/>
                        </a:rPr>
                        <a:t>s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" charset="0"/>
                        </a:rPr>
                        <a:t>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" charset="0"/>
                        </a:rPr>
                        <a:t>s </a:t>
                      </a: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" charset="0"/>
                        </a:rPr>
                        <a:t>s</a:t>
                      </a: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" charset="0"/>
                        </a:rPr>
                        <a:t>s</a:t>
                      </a: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" charset="0"/>
                        </a:rPr>
                        <a:t>c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" charset="0"/>
                        </a:rPr>
                        <a:t>c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" charset="0"/>
                        </a:rPr>
                        <a:t>c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" charset="0"/>
                        </a:rPr>
                        <a:t>c</a:t>
                      </a: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" charset="0"/>
                        </a:rPr>
                        <a:t>c</a:t>
                      </a: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" charset="0"/>
                        </a:rPr>
                        <a:t>c</a:t>
                      </a: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µ</a:t>
                      </a: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</a:t>
                      </a:r>
                      <a:r>
                        <a:rPr kumimoji="0" lang="sv-SE" altLang="sv-FI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</a:t>
                      </a:r>
                      <a:r>
                        <a:rPr kumimoji="0" lang="sv-SE" altLang="sv-FI" sz="2400" b="0" i="0" u="sng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µ</a:t>
                      </a:r>
                      <a:endParaRPr kumimoji="0" lang="sv-SE" altLang="sv-FI" sz="24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sym typeface="Symbol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1813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Third</a:t>
                      </a:r>
                      <a:r>
                        <a:rPr kumimoji="0" lang="sv-SE" altLang="sv-FI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generation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58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" charset="0"/>
                        </a:rPr>
                        <a:t>t 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" charset="0"/>
                        </a:rPr>
                        <a:t>t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" charset="0"/>
                        </a:rPr>
                        <a:t>t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" charset="0"/>
                        </a:rPr>
                        <a:t>t </a:t>
                      </a: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" charset="0"/>
                        </a:rPr>
                        <a:t>t</a:t>
                      </a: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" charset="0"/>
                        </a:rPr>
                        <a:t>t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" charset="0"/>
                        </a:rPr>
                        <a:t>b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" charset="0"/>
                        </a:rPr>
                        <a:t>b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" charset="0"/>
                        </a:rPr>
                        <a:t>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" charset="0"/>
                        </a:rPr>
                        <a:t>b</a:t>
                      </a: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" charset="0"/>
                        </a:rPr>
                        <a:t>b</a:t>
                      </a: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" charset="0"/>
                        </a:rPr>
                        <a:t>b</a:t>
                      </a: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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</a:t>
                      </a:r>
                      <a:endParaRPr kumimoji="0" lang="sv-SE" alt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sym typeface="Symbol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</a:t>
                      </a:r>
                      <a:r>
                        <a:rPr kumimoji="0" lang="sv-SE" altLang="sv-FI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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</a:t>
                      </a:r>
                      <a:r>
                        <a:rPr kumimoji="0" lang="sv-SE" altLang="sv-FI" sz="2400" b="0" i="0" u="sng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</a:t>
                      </a:r>
                      <a:endParaRPr kumimoji="0" lang="sv-SE" altLang="sv-FI" sz="24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sym typeface="Symbol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7256" name="Group 88"/>
          <p:cNvGraphicFramePr>
            <a:graphicFrameLocks noGrp="1"/>
          </p:cNvGraphicFramePr>
          <p:nvPr>
            <p:extLst/>
          </p:nvPr>
        </p:nvGraphicFramePr>
        <p:xfrm>
          <a:off x="8153400" y="1524000"/>
          <a:ext cx="2209800" cy="3908426"/>
        </p:xfrm>
        <a:graphic>
          <a:graphicData uri="http://schemas.openxmlformats.org/drawingml/2006/table">
            <a:tbl>
              <a:tblPr/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4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Gravity</a:t>
                      </a:r>
                      <a:r>
                        <a:rPr kumimoji="0" lang="sv-SE" altLang="sv-FI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Graviton</a:t>
                      </a:r>
                      <a:r>
                        <a:rPr kumimoji="0" lang="sv-SE" altLang="sv-FI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6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EM</a:t>
                      </a:r>
                      <a:endParaRPr kumimoji="0" lang="sv-SE" altLang="sv-FI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Photon</a:t>
                      </a:r>
                      <a:endParaRPr kumimoji="0" lang="sv-SE" altLang="sv-FI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2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Weak</a:t>
                      </a:r>
                      <a:endParaRPr kumimoji="0" lang="sv-SE" altLang="sv-FI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W</a:t>
                      </a:r>
                      <a:r>
                        <a:rPr kumimoji="0" lang="sv-SE" altLang="sv-FI" sz="2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+</a:t>
                      </a:r>
                      <a:r>
                        <a:rPr kumimoji="0" lang="sv-SE" altLang="sv-FI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,W</a:t>
                      </a:r>
                      <a:r>
                        <a:rPr kumimoji="0" lang="sv-SE" altLang="sv-FI" sz="2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-</a:t>
                      </a:r>
                      <a:r>
                        <a:rPr kumimoji="0" lang="sv-SE" altLang="sv-FI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, </a:t>
                      </a:r>
                      <a:r>
                        <a:rPr kumimoji="0" lang="sv-SE" altLang="sv-FI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Z-bosons</a:t>
                      </a:r>
                      <a:endParaRPr kumimoji="0" lang="sv-SE" altLang="sv-FI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3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Strong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8 </a:t>
                      </a:r>
                      <a:r>
                        <a:rPr kumimoji="0" lang="sv-SE" altLang="sv-FI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gluons</a:t>
                      </a:r>
                      <a:endParaRPr kumimoji="0" lang="sv-SE" altLang="sv-FI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255" name="Group 87"/>
          <p:cNvGraphicFramePr>
            <a:graphicFrameLocks noGrp="1"/>
          </p:cNvGraphicFramePr>
          <p:nvPr>
            <p:extLst/>
          </p:nvPr>
        </p:nvGraphicFramePr>
        <p:xfrm>
          <a:off x="8153400" y="5791200"/>
          <a:ext cx="2209800" cy="762000"/>
        </p:xfrm>
        <a:graphic>
          <a:graphicData uri="http://schemas.openxmlformats.org/drawingml/2006/table">
            <a:tbl>
              <a:tblPr/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Higgs</a:t>
                      </a:r>
                      <a:r>
                        <a:rPr kumimoji="0" lang="sv-SE" altLang="sv-FI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FI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Mass</a:t>
                      </a:r>
                      <a:endParaRPr kumimoji="0" lang="sv-SE" altLang="sv-FI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6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624" y="888639"/>
            <a:ext cx="11358695" cy="5256584"/>
          </a:xfrm>
        </p:spPr>
        <p:txBody>
          <a:bodyPr>
            <a:normAutofit/>
          </a:bodyPr>
          <a:lstStyle/>
          <a:p>
            <a:r>
              <a:rPr lang="sv-FI" dirty="0" smtClean="0"/>
              <a:t>Atomic </a:t>
            </a:r>
            <a:r>
              <a:rPr lang="sv-FI" dirty="0" err="1" smtClean="0"/>
              <a:t>models</a:t>
            </a:r>
            <a:r>
              <a:rPr lang="sv-FI" dirty="0" smtClean="0"/>
              <a:t>:</a:t>
            </a:r>
          </a:p>
          <a:p>
            <a:pPr lvl="1"/>
            <a:r>
              <a:rPr lang="sv-FI" dirty="0" err="1" smtClean="0"/>
              <a:t>Electron</a:t>
            </a:r>
            <a:r>
              <a:rPr lang="sv-FI" dirty="0" smtClean="0"/>
              <a:t> </a:t>
            </a:r>
            <a:r>
              <a:rPr lang="sv-FI" dirty="0" err="1" smtClean="0"/>
              <a:t>discovered</a:t>
            </a:r>
            <a:r>
              <a:rPr lang="sv-FI" dirty="0" smtClean="0"/>
              <a:t> 1897 by J.J. Thomson</a:t>
            </a:r>
          </a:p>
          <a:p>
            <a:pPr lvl="1"/>
            <a:r>
              <a:rPr lang="sv-FI" b="1" dirty="0" smtClean="0"/>
              <a:t>Thomson </a:t>
            </a:r>
            <a:r>
              <a:rPr lang="sv-FI" b="1" dirty="0" err="1" smtClean="0"/>
              <a:t>model</a:t>
            </a:r>
            <a:r>
              <a:rPr lang="sv-FI" b="1" dirty="0" smtClean="0"/>
              <a:t> </a:t>
            </a:r>
            <a:r>
              <a:rPr lang="sv-FI" dirty="0" smtClean="0"/>
              <a:t>(”</a:t>
            </a:r>
            <a:r>
              <a:rPr lang="sv-FI" dirty="0" err="1" smtClean="0"/>
              <a:t>plum</a:t>
            </a:r>
            <a:r>
              <a:rPr lang="sv-FI" dirty="0" smtClean="0"/>
              <a:t> pudding”), positive </a:t>
            </a:r>
            <a:r>
              <a:rPr lang="sv-FI" dirty="0" err="1" smtClean="0"/>
              <a:t>sphere</a:t>
            </a:r>
            <a:r>
              <a:rPr lang="sv-FI" dirty="0" smtClean="0"/>
              <a:t> </a:t>
            </a:r>
            <a:r>
              <a:rPr lang="sv-FI" dirty="0" err="1" smtClean="0"/>
              <a:t>containing</a:t>
            </a:r>
            <a:r>
              <a:rPr lang="sv-FI" dirty="0" smtClean="0"/>
              <a:t> </a:t>
            </a:r>
            <a:r>
              <a:rPr lang="sv-FI" dirty="0" err="1" smtClean="0"/>
              <a:t>electrons</a:t>
            </a:r>
            <a:endParaRPr lang="sv-FI" dirty="0" smtClean="0"/>
          </a:p>
          <a:p>
            <a:pPr lvl="1"/>
            <a:r>
              <a:rPr lang="sv-FI" dirty="0" err="1" smtClean="0"/>
              <a:t>Nucleus</a:t>
            </a:r>
            <a:r>
              <a:rPr lang="sv-FI" dirty="0" smtClean="0"/>
              <a:t> </a:t>
            </a:r>
            <a:r>
              <a:rPr lang="sv-FI" dirty="0" err="1" smtClean="0"/>
              <a:t>discovered</a:t>
            </a:r>
            <a:r>
              <a:rPr lang="sv-FI" dirty="0" smtClean="0"/>
              <a:t> 1911 by E. Rutherford</a:t>
            </a:r>
          </a:p>
          <a:p>
            <a:pPr lvl="1"/>
            <a:r>
              <a:rPr lang="sv-FI" b="1" dirty="0" smtClean="0"/>
              <a:t>Rutherford </a:t>
            </a:r>
            <a:r>
              <a:rPr lang="sv-FI" b="1" dirty="0" err="1" smtClean="0"/>
              <a:t>model</a:t>
            </a:r>
            <a:r>
              <a:rPr lang="sv-FI" dirty="0" smtClean="0"/>
              <a:t> (”</a:t>
            </a:r>
            <a:r>
              <a:rPr lang="sv-FI" dirty="0" err="1" smtClean="0"/>
              <a:t>planetary</a:t>
            </a:r>
            <a:r>
              <a:rPr lang="sv-FI" dirty="0" smtClean="0"/>
              <a:t>”), small positive </a:t>
            </a:r>
            <a:r>
              <a:rPr lang="sv-FI" dirty="0" err="1" smtClean="0"/>
              <a:t>nucleus</a:t>
            </a:r>
            <a:r>
              <a:rPr lang="sv-FI" dirty="0" smtClean="0"/>
              <a:t> </a:t>
            </a:r>
            <a:r>
              <a:rPr lang="sv-FI" dirty="0" err="1" smtClean="0"/>
              <a:t>orbited</a:t>
            </a:r>
            <a:r>
              <a:rPr lang="sv-FI" dirty="0" smtClean="0"/>
              <a:t> by </a:t>
            </a:r>
            <a:r>
              <a:rPr lang="sv-FI" dirty="0" err="1" smtClean="0"/>
              <a:t>electrons</a:t>
            </a:r>
            <a:r>
              <a:rPr lang="sv-FI" dirty="0" smtClean="0"/>
              <a:t> (</a:t>
            </a:r>
            <a:r>
              <a:rPr lang="sv-FI" dirty="0" err="1" smtClean="0"/>
              <a:t>physically</a:t>
            </a:r>
            <a:r>
              <a:rPr lang="sv-FI" dirty="0" smtClean="0"/>
              <a:t> </a:t>
            </a:r>
            <a:r>
              <a:rPr lang="sv-FI" dirty="0" err="1" smtClean="0"/>
              <a:t>impossible</a:t>
            </a:r>
            <a:r>
              <a:rPr lang="sv-FI" dirty="0" smtClean="0"/>
              <a:t>!)</a:t>
            </a:r>
          </a:p>
          <a:p>
            <a:pPr lvl="1"/>
            <a:r>
              <a:rPr lang="sv-FI" b="1" dirty="0" err="1" smtClean="0"/>
              <a:t>Bohr</a:t>
            </a:r>
            <a:r>
              <a:rPr lang="sv-FI" b="1" dirty="0" smtClean="0"/>
              <a:t> </a:t>
            </a:r>
            <a:r>
              <a:rPr lang="sv-FI" b="1" dirty="0" err="1" smtClean="0"/>
              <a:t>model</a:t>
            </a:r>
            <a:r>
              <a:rPr lang="sv-FI" b="1" dirty="0" smtClean="0"/>
              <a:t> </a:t>
            </a:r>
            <a:r>
              <a:rPr lang="sv-FI" dirty="0" smtClean="0"/>
              <a:t>1913, </a:t>
            </a:r>
            <a:r>
              <a:rPr lang="sv-FI" dirty="0" err="1" smtClean="0"/>
              <a:t>electrons</a:t>
            </a:r>
            <a:r>
              <a:rPr lang="sv-FI" dirty="0" smtClean="0"/>
              <a:t> in </a:t>
            </a:r>
            <a:r>
              <a:rPr lang="sv-FI" dirty="0" err="1" smtClean="0"/>
              <a:t>certain</a:t>
            </a:r>
            <a:r>
              <a:rPr lang="sv-FI" dirty="0" smtClean="0"/>
              <a:t> </a:t>
            </a:r>
            <a:r>
              <a:rPr lang="sv-FI" dirty="0" err="1" smtClean="0"/>
              <a:t>orbits</a:t>
            </a:r>
            <a:r>
              <a:rPr lang="sv-FI" dirty="0" smtClean="0"/>
              <a:t> (</a:t>
            </a:r>
            <a:r>
              <a:rPr lang="sv-FI" dirty="0" err="1" smtClean="0"/>
              <a:t>physically</a:t>
            </a:r>
            <a:r>
              <a:rPr lang="sv-FI" dirty="0" smtClean="0"/>
              <a:t> </a:t>
            </a:r>
            <a:r>
              <a:rPr lang="sv-FI" dirty="0" err="1" smtClean="0"/>
              <a:t>impossible</a:t>
            </a:r>
            <a:r>
              <a:rPr lang="sv-FI" dirty="0" smtClean="0"/>
              <a:t>, </a:t>
            </a:r>
            <a:r>
              <a:rPr lang="sv-FI" dirty="0" err="1" smtClean="0"/>
              <a:t>but</a:t>
            </a:r>
            <a:r>
              <a:rPr lang="sv-FI" dirty="0" smtClean="0"/>
              <a:t> </a:t>
            </a:r>
            <a:r>
              <a:rPr lang="sv-FI" dirty="0" err="1" smtClean="0"/>
              <a:t>works</a:t>
            </a:r>
            <a:r>
              <a:rPr lang="sv-FI" dirty="0" smtClean="0"/>
              <a:t> for H!)</a:t>
            </a:r>
          </a:p>
          <a:p>
            <a:pPr lvl="1"/>
            <a:r>
              <a:rPr lang="sv-FI" b="1" dirty="0" err="1" smtClean="0"/>
              <a:t>Heisenberg/Schrödinger</a:t>
            </a:r>
            <a:r>
              <a:rPr lang="sv-FI" b="1" dirty="0" smtClean="0"/>
              <a:t> </a:t>
            </a:r>
            <a:r>
              <a:rPr lang="sv-FI" b="1" dirty="0" err="1" smtClean="0"/>
              <a:t>model</a:t>
            </a:r>
            <a:r>
              <a:rPr lang="sv-FI" b="1" dirty="0" smtClean="0"/>
              <a:t> </a:t>
            </a:r>
            <a:r>
              <a:rPr lang="sv-FI" dirty="0" smtClean="0"/>
              <a:t>1926 (”</a:t>
            </a:r>
            <a:r>
              <a:rPr lang="sv-FI" dirty="0" err="1" smtClean="0"/>
              <a:t>electron</a:t>
            </a:r>
            <a:r>
              <a:rPr lang="sv-FI" dirty="0" smtClean="0"/>
              <a:t> </a:t>
            </a:r>
            <a:r>
              <a:rPr lang="sv-FI" dirty="0" err="1" smtClean="0"/>
              <a:t>cloud</a:t>
            </a:r>
            <a:r>
              <a:rPr lang="sv-FI" dirty="0" smtClean="0"/>
              <a:t>”), quantum </a:t>
            </a:r>
            <a:r>
              <a:rPr lang="sv-FI" dirty="0" err="1" smtClean="0"/>
              <a:t>mechanical</a:t>
            </a:r>
            <a:r>
              <a:rPr lang="sv-FI" dirty="0" smtClean="0"/>
              <a:t> </a:t>
            </a:r>
            <a:r>
              <a:rPr lang="sv-FI" dirty="0" err="1" smtClean="0"/>
              <a:t>probabilities</a:t>
            </a:r>
            <a:endParaRPr lang="sv-FI" dirty="0" smtClean="0"/>
          </a:p>
          <a:p>
            <a:pPr lvl="1"/>
            <a:r>
              <a:rPr lang="sv-FI" dirty="0" smtClean="0"/>
              <a:t>Neutron </a:t>
            </a:r>
            <a:r>
              <a:rPr lang="sv-FI" dirty="0" err="1" smtClean="0"/>
              <a:t>discovered</a:t>
            </a:r>
            <a:r>
              <a:rPr lang="sv-FI" dirty="0" smtClean="0"/>
              <a:t> 1932 by J. </a:t>
            </a:r>
            <a:r>
              <a:rPr lang="sv-FI" dirty="0" err="1" smtClean="0"/>
              <a:t>Chadwick</a:t>
            </a:r>
            <a:r>
              <a:rPr lang="sv-FI" dirty="0" smtClean="0"/>
              <a:t>. </a:t>
            </a:r>
            <a:r>
              <a:rPr lang="sv-FI" dirty="0" err="1" smtClean="0"/>
              <a:t>Now</a:t>
            </a:r>
            <a:r>
              <a:rPr lang="sv-FI" dirty="0" smtClean="0"/>
              <a:t> all 3000 isotopes </a:t>
            </a:r>
            <a:r>
              <a:rPr lang="sv-FI" dirty="0" err="1" smtClean="0"/>
              <a:t>could</a:t>
            </a:r>
            <a:r>
              <a:rPr lang="sv-FI" dirty="0" smtClean="0"/>
              <a:t> be </a:t>
            </a:r>
            <a:r>
              <a:rPr lang="sv-FI" dirty="0" err="1" smtClean="0"/>
              <a:t>constructed</a:t>
            </a:r>
            <a:r>
              <a:rPr lang="sv-FI" dirty="0" smtClean="0"/>
              <a:t> </a:t>
            </a:r>
            <a:r>
              <a:rPr lang="sv-FI" dirty="0" err="1" smtClean="0"/>
              <a:t>using</a:t>
            </a:r>
            <a:r>
              <a:rPr lang="sv-FI" dirty="0" smtClean="0"/>
              <a:t> </a:t>
            </a:r>
            <a:r>
              <a:rPr lang="sv-FI" dirty="0" err="1" smtClean="0"/>
              <a:t>p,n,e</a:t>
            </a:r>
            <a:r>
              <a:rPr lang="sv-FI" dirty="0" smtClean="0"/>
              <a:t>. Simple and </a:t>
            </a:r>
            <a:r>
              <a:rPr lang="sv-FI" dirty="0" err="1" smtClean="0"/>
              <a:t>beatiful</a:t>
            </a:r>
            <a:r>
              <a:rPr lang="sv-FI" dirty="0" smtClean="0"/>
              <a:t>!</a:t>
            </a:r>
          </a:p>
          <a:p>
            <a:pPr lvl="1"/>
            <a:endParaRPr lang="sv-FI" dirty="0"/>
          </a:p>
        </p:txBody>
      </p:sp>
      <p:sp>
        <p:nvSpPr>
          <p:cNvPr id="4" name="TextBox 3"/>
          <p:cNvSpPr txBox="1"/>
          <p:nvPr/>
        </p:nvSpPr>
        <p:spPr>
          <a:xfrm>
            <a:off x="6240016" y="6381328"/>
            <a:ext cx="3016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>
                <a:hlinkClick r:id="rId2"/>
              </a:rPr>
              <a:t>https://youtu.be/thnDxFdkzZs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07047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A</a:t>
            </a:r>
            <a:r>
              <a:rPr lang="sv-FI" dirty="0" smtClean="0"/>
              <a:t>toms</a:t>
            </a:r>
            <a:endParaRPr lang="sv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Our ordinary picture of an </a:t>
            </a:r>
            <a:br>
              <a:rPr lang="en-US" dirty="0" smtClean="0"/>
            </a:br>
            <a:r>
              <a:rPr lang="en-US" dirty="0" smtClean="0"/>
              <a:t>atom is useful (but very wrong)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sv-FI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939453"/>
            <a:ext cx="5009845" cy="2687573"/>
          </a:xfrm>
          <a:prstGeom prst="rect">
            <a:avLst/>
          </a:prstGeom>
        </p:spPr>
      </p:pic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0445915"/>
              </p:ext>
            </p:extLst>
          </p:nvPr>
        </p:nvGraphicFramePr>
        <p:xfrm>
          <a:off x="504500" y="3894083"/>
          <a:ext cx="10849302" cy="26959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82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82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82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82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82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082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84590">
                <a:tc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Charge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Mass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Size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Nucleon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Decides the element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0438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Proton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+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tiny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tiny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yes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Yes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438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Neutron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no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tiny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tiny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yes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no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0438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Electron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-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0.0001 ∙ tiny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probably 0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no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no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013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18956</TotalTime>
  <Words>766</Words>
  <Application>Microsoft Office PowerPoint</Application>
  <PresentationFormat>Widescreen</PresentationFormat>
  <Paragraphs>195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Mangal</vt:lpstr>
      <vt:lpstr>Symbol</vt:lpstr>
      <vt:lpstr>Times</vt:lpstr>
      <vt:lpstr>Office-tema</vt:lpstr>
      <vt:lpstr>5. The structure of matter</vt:lpstr>
      <vt:lpstr>PowerPoint Presentation</vt:lpstr>
      <vt:lpstr>Standard model</vt:lpstr>
      <vt:lpstr>Standard model</vt:lpstr>
      <vt:lpstr>Standard model</vt:lpstr>
      <vt:lpstr>Standard model</vt:lpstr>
      <vt:lpstr>Standard model</vt:lpstr>
      <vt:lpstr>PowerPoint Presentation</vt:lpstr>
      <vt:lpstr>Atoms</vt:lpstr>
      <vt:lpstr>PowerPoint Presentation</vt:lpstr>
      <vt:lpstr>PowerPoint Presentation</vt:lpstr>
      <vt:lpstr>Radiation</vt:lpstr>
      <vt:lpstr>PowerPoint Presentation</vt:lpstr>
      <vt:lpstr>Radioactivity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Radioactivity</dc:title>
  <dc:creator>Microsoft Office-användare</dc:creator>
  <cp:lastModifiedBy>Markus Norrby</cp:lastModifiedBy>
  <cp:revision>21</cp:revision>
  <dcterms:created xsi:type="dcterms:W3CDTF">2018-03-06T12:57:48Z</dcterms:created>
  <dcterms:modified xsi:type="dcterms:W3CDTF">2018-08-28T09:58:41Z</dcterms:modified>
</cp:coreProperties>
</file>