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9521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3962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7861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0084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0195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8756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8402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0199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4357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6204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28976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E4A74-F6FF-4619-86F6-7BCA2622F584}" type="datetimeFigureOut">
              <a:rPr lang="sv-FI" smtClean="0"/>
              <a:t>12.9.2014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013EB-4A3F-4C76-A300-0BC5D11FFB2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1834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3.2 </a:t>
            </a:r>
            <a:r>
              <a:rPr lang="sv-FI" dirty="0" err="1" smtClean="0"/>
              <a:t>Modelling</a:t>
            </a:r>
            <a:r>
              <a:rPr lang="sv-FI" dirty="0" smtClean="0"/>
              <a:t> a gas</a:t>
            </a:r>
            <a:endParaRPr lang="sv-F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556792"/>
                <a:ext cx="8856984" cy="4680520"/>
              </a:xfrm>
            </p:spPr>
            <p:txBody>
              <a:bodyPr>
                <a:normAutofit/>
              </a:bodyPr>
              <a:lstStyle/>
              <a:p>
                <a:r>
                  <a:rPr lang="sv-FI" dirty="0" smtClean="0"/>
                  <a:t>Pressure (p) is </a:t>
                </a:r>
                <a:r>
                  <a:rPr lang="sv-FI" dirty="0" err="1" smtClean="0"/>
                  <a:t>measured</a:t>
                </a:r>
                <a:r>
                  <a:rPr lang="sv-FI" dirty="0" smtClean="0"/>
                  <a:t> in pascal (Pa) = N m</a:t>
                </a:r>
                <a:r>
                  <a:rPr lang="sv-FI" baseline="30000" dirty="0" smtClean="0"/>
                  <a:t>-2</a:t>
                </a:r>
                <a:r>
                  <a:rPr lang="sv-FI" dirty="0" smtClean="0"/>
                  <a:t> 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FI" b="0" i="0" smtClean="0">
                        <a:latin typeface="Cambria Math"/>
                      </a:rPr>
                      <m:t>p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endParaRPr lang="sv-FI" baseline="30000" dirty="0" smtClean="0"/>
              </a:p>
              <a:p>
                <a:r>
                  <a:rPr lang="sv-FI" dirty="0" smtClean="0"/>
                  <a:t>Alternative </a:t>
                </a:r>
                <a:r>
                  <a:rPr lang="sv-FI" dirty="0" err="1" smtClean="0"/>
                  <a:t>units</a:t>
                </a:r>
                <a:r>
                  <a:rPr lang="sv-FI" dirty="0" smtClean="0"/>
                  <a:t>: 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1 </a:t>
                </a:r>
                <a:r>
                  <a:rPr lang="sv-FI" dirty="0" err="1" smtClean="0"/>
                  <a:t>atm</a:t>
                </a:r>
                <a:r>
                  <a:rPr lang="sv-FI" dirty="0" smtClean="0"/>
                  <a:t> =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1.013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sup>
                    </m:sSup>
                    <m:r>
                      <a:rPr lang="sv-FI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Pa (normal </a:t>
                </a:r>
                <a:r>
                  <a:rPr lang="sv-FI" dirty="0" err="1" smtClean="0"/>
                  <a:t>atmospheric</a:t>
                </a:r>
                <a:r>
                  <a:rPr lang="sv-FI" dirty="0" smtClean="0"/>
                  <a:t> pressure)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1 bar =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1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sv-FI" dirty="0" smtClean="0"/>
                  <a:t> Pa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1 torr = 1 </a:t>
                </a:r>
                <a:r>
                  <a:rPr lang="sv-FI" dirty="0" err="1" smtClean="0"/>
                  <a:t>mmHg</a:t>
                </a:r>
                <a:r>
                  <a:rPr lang="sv-FI" dirty="0" smtClean="0"/>
                  <a:t> =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133.3 </m:t>
                    </m:r>
                  </m:oMath>
                </a14:m>
                <a:r>
                  <a:rPr lang="sv-FI" dirty="0" smtClean="0"/>
                  <a:t>Pa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1 </a:t>
                </a:r>
                <a:r>
                  <a:rPr lang="sv-FI" dirty="0" err="1" smtClean="0"/>
                  <a:t>psi</a:t>
                </a:r>
                <a:r>
                  <a:rPr lang="sv-FI" dirty="0" smtClean="0"/>
                  <a:t> = 6895 Pa</a:t>
                </a:r>
              </a:p>
              <a:p>
                <a:pPr marL="0" indent="0">
                  <a:buNone/>
                </a:pPr>
                <a:endParaRPr lang="sv-FI" baseline="30000" dirty="0" smtClean="0"/>
              </a:p>
              <a:p>
                <a:endParaRPr lang="sv-FI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556792"/>
                <a:ext cx="8856984" cy="4680520"/>
              </a:xfrm>
              <a:blipFill rotWithShape="1">
                <a:blip r:embed="rId2"/>
                <a:stretch>
                  <a:fillRect l="-1514" t="-1693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77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548680"/>
                <a:ext cx="8229600" cy="45259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v-FI" dirty="0" smtClean="0"/>
                  <a:t>An </a:t>
                </a:r>
                <a:r>
                  <a:rPr lang="sv-FI" b="1" dirty="0" smtClean="0"/>
                  <a:t>ideal gas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point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particles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without</a:t>
                </a:r>
                <a:r>
                  <a:rPr lang="sv-FI" dirty="0" smtClean="0"/>
                  <a:t> interaction</a:t>
                </a:r>
              </a:p>
              <a:p>
                <a:r>
                  <a:rPr lang="sv-FI" dirty="0" smtClean="0"/>
                  <a:t>For ”</a:t>
                </a:r>
                <a:r>
                  <a:rPr lang="sv-FI" dirty="0" err="1" smtClean="0"/>
                  <a:t>low</a:t>
                </a:r>
                <a:r>
                  <a:rPr lang="sv-FI" dirty="0" smtClean="0"/>
                  <a:t>” </a:t>
                </a:r>
                <a:r>
                  <a:rPr lang="sv-FI" dirty="0" err="1" smtClean="0"/>
                  <a:t>density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most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gases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are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approximately</a:t>
                </a:r>
                <a:r>
                  <a:rPr lang="sv-FI" dirty="0" smtClean="0"/>
                  <a:t> ideal</a:t>
                </a:r>
              </a:p>
              <a:p>
                <a:r>
                  <a:rPr lang="sv-FI" dirty="0" smtClean="0"/>
                  <a:t>Ideal gas </a:t>
                </a:r>
                <a:r>
                  <a:rPr lang="sv-FI" dirty="0" err="1" smtClean="0"/>
                  <a:t>laws</a:t>
                </a:r>
                <a:r>
                  <a:rPr lang="sv-FI" dirty="0" smtClean="0"/>
                  <a:t>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p-V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𝑝𝑉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𝑐𝑜𝑛𝑠𝑡</m:t>
                    </m:r>
                    <m:r>
                      <a:rPr lang="sv-FI" b="0" i="1" smtClean="0">
                        <a:latin typeface="Cambria Math"/>
                      </a:rPr>
                      <m:t>.</m:t>
                    </m:r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V-T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𝑐𝑜𝑛𝑠𝑡</m:t>
                    </m:r>
                    <m:r>
                      <a:rPr lang="sv-FI" b="0" i="1" smtClean="0">
                        <a:latin typeface="Cambria Math"/>
                      </a:rPr>
                      <m:t>.</m:t>
                    </m:r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err="1" smtClean="0"/>
                  <a:t>p-T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law</a:t>
                </a:r>
                <a:r>
                  <a:rPr lang="sv-FI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i="1">
                            <a:latin typeface="Cambria Math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𝑝</m:t>
                        </m:r>
                      </m:num>
                      <m:den>
                        <m:r>
                          <a:rPr lang="sv-FI" i="1">
                            <a:latin typeface="Cambria Math"/>
                          </a:rPr>
                          <m:t>𝑇</m:t>
                        </m:r>
                      </m:den>
                    </m:f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𝑐𝑜𝑛𝑠𝑡</m:t>
                    </m:r>
                    <m:r>
                      <a:rPr lang="sv-FI" i="1">
                        <a:latin typeface="Cambria Math"/>
                      </a:rPr>
                      <m:t>.</m:t>
                    </m:r>
                  </m:oMath>
                </a14:m>
                <a:endParaRPr lang="sv-FI" dirty="0"/>
              </a:p>
              <a:p>
                <a:endParaRPr lang="sv-FI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548680"/>
                <a:ext cx="8229600" cy="4525963"/>
              </a:xfrm>
              <a:blipFill rotWithShape="1">
                <a:blip r:embed="rId2"/>
                <a:stretch>
                  <a:fillRect l="-1704" t="-283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93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404664"/>
                <a:ext cx="8507288" cy="572149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Equation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state</a:t>
                </a:r>
                <a:r>
                  <a:rPr lang="sv-FI" dirty="0" smtClean="0"/>
                  <a:t> (combination </a:t>
                </a:r>
                <a:r>
                  <a:rPr lang="sv-FI" dirty="0" err="1" smtClean="0"/>
                  <a:t>of</a:t>
                </a:r>
                <a:r>
                  <a:rPr lang="sv-FI" dirty="0" smtClean="0"/>
                  <a:t> the </a:t>
                </a:r>
                <a:r>
                  <a:rPr lang="sv-FI" dirty="0" err="1" smtClean="0"/>
                  <a:t>previous</a:t>
                </a:r>
                <a:r>
                  <a:rPr lang="sv-FI" dirty="0" smtClean="0"/>
                  <a:t>):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𝑝</m:t>
                    </m:r>
                    <m:r>
                      <a:rPr lang="sv-FI" b="0" i="1" smtClean="0">
                        <a:latin typeface="Cambria Math"/>
                      </a:rPr>
                      <m:t>𝑉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𝑛𝑅𝑇</m:t>
                    </m:r>
                  </m:oMath>
                </a14:m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/>
                  <a:t>p</a:t>
                </a:r>
                <a:r>
                  <a:rPr lang="sv-FI" dirty="0" smtClean="0"/>
                  <a:t> </a:t>
                </a:r>
                <a:r>
                  <a:rPr lang="sv-FI" dirty="0" smtClean="0"/>
                  <a:t>= pressure in Pa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V = </a:t>
                </a:r>
                <a:r>
                  <a:rPr lang="sv-FI" dirty="0" err="1" smtClean="0"/>
                  <a:t>volume</a:t>
                </a:r>
                <a:r>
                  <a:rPr lang="sv-FI" dirty="0" smtClean="0"/>
                  <a:t> in m</a:t>
                </a:r>
                <a:r>
                  <a:rPr lang="sv-FI" baseline="30000" dirty="0" smtClean="0"/>
                  <a:t>3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n = </a:t>
                </a:r>
                <a:r>
                  <a:rPr lang="sv-FI" dirty="0" err="1" smtClean="0"/>
                  <a:t>number</a:t>
                </a:r>
                <a:r>
                  <a:rPr lang="sv-FI" dirty="0" smtClean="0"/>
                  <a:t> om </a:t>
                </a:r>
                <a:r>
                  <a:rPr lang="sv-FI" dirty="0" err="1" smtClean="0"/>
                  <a:t>moles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R = the gas </a:t>
                </a:r>
                <a:r>
                  <a:rPr lang="sv-FI" dirty="0" err="1" smtClean="0"/>
                  <a:t>constant</a:t>
                </a:r>
                <a:r>
                  <a:rPr lang="sv-FI" dirty="0" smtClean="0"/>
                  <a:t> = 8.31 J K</a:t>
                </a:r>
                <a:r>
                  <a:rPr lang="sv-FI" baseline="30000" dirty="0" smtClean="0"/>
                  <a:t>-1 </a:t>
                </a:r>
                <a:r>
                  <a:rPr lang="sv-FI" dirty="0" smtClean="0"/>
                  <a:t>mol</a:t>
                </a:r>
                <a:r>
                  <a:rPr lang="sv-FI" baseline="30000" dirty="0" smtClean="0"/>
                  <a:t>-1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T = </a:t>
                </a:r>
                <a:r>
                  <a:rPr lang="sv-FI" dirty="0" err="1" smtClean="0"/>
                  <a:t>temperature</a:t>
                </a:r>
                <a:r>
                  <a:rPr lang="sv-FI" dirty="0" smtClean="0"/>
                  <a:t> </a:t>
                </a:r>
                <a:r>
                  <a:rPr lang="sv-FI" sz="4000" b="1" dirty="0" smtClean="0"/>
                  <a:t>in kelvin</a:t>
                </a:r>
                <a:r>
                  <a:rPr lang="sv-FI" sz="4000" b="1" dirty="0" smtClean="0"/>
                  <a:t>!!!</a:t>
                </a:r>
              </a:p>
              <a:p>
                <a:r>
                  <a:rPr lang="sv-FI" dirty="0" err="1" smtClean="0"/>
                  <a:t>Remember</a:t>
                </a:r>
                <a:endParaRPr lang="sv-FI" dirty="0" smtClean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v-FI" i="1">
                            <a:latin typeface="Cambria Math"/>
                          </a:rPr>
                        </m:ctrlPr>
                      </m:sSubPr>
                      <m:e>
                        <m:r>
                          <a:rPr lang="sv-FI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sv-FI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sv-FI" i="1">
                        <a:latin typeface="Cambria Math"/>
                      </a:rPr>
                      <m:t>=6.02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v-FI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sv-FI" i="1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v-FI" i="1">
                            <a:latin typeface="Cambria Math"/>
                            <a:ea typeface="Cambria Math"/>
                          </a:rPr>
                          <m:t>23</m:t>
                        </m:r>
                      </m:sup>
                    </m:sSup>
                  </m:oMath>
                </a14:m>
                <a:endParaRPr lang="sv-FI" dirty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𝑛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i="1">
                            <a:latin typeface="Cambria Math"/>
                          </a:rPr>
                        </m:ctrlPr>
                      </m:fPr>
                      <m:num>
                        <m:r>
                          <a:rPr lang="sv-FI" i="1">
                            <a:latin typeface="Cambria Math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sv-FI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sv-FI" i="1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endParaRPr lang="sv-FI" dirty="0"/>
              </a:p>
              <a:p>
                <a:pPr lvl="1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</a:rPr>
                      <m:t>𝑚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𝑛</m:t>
                    </m:r>
                    <m:r>
                      <a:rPr lang="sv-FI" i="1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sv-FI" dirty="0" smtClean="0"/>
                  <a:t>	(</a:t>
                </a:r>
                <a14:m>
                  <m:oMath xmlns:m="http://schemas.openxmlformats.org/officeDocument/2006/math">
                    <m:r>
                      <a:rPr lang="sv-FI" i="1" dirty="0">
                        <a:latin typeface="Cambria Math"/>
                        <a:ea typeface="Cambria Math"/>
                      </a:rPr>
                      <m:t>𝜇</m:t>
                    </m:r>
                    <m:r>
                      <a:rPr lang="sv-FI" i="1" dirty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sv-FI" dirty="0" smtClean="0"/>
                  <a:t>= molar </a:t>
                </a:r>
                <a:r>
                  <a:rPr lang="sv-FI" dirty="0" err="1" smtClean="0"/>
                  <a:t>mass</a:t>
                </a:r>
                <a:r>
                  <a:rPr lang="sv-FI" dirty="0" smtClean="0"/>
                  <a:t> from PT)</a:t>
                </a:r>
                <a:endParaRPr lang="sv-FI" dirty="0"/>
              </a:p>
              <a:p>
                <a:endParaRPr lang="sv-FI" b="1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404664"/>
                <a:ext cx="8507288" cy="5721499"/>
              </a:xfrm>
              <a:blipFill rotWithShape="1">
                <a:blip r:embed="rId2"/>
                <a:stretch>
                  <a:fillRect l="-1433" t="-2130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08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v-FI" dirty="0" smtClean="0"/>
                  <a:t>Equation for </a:t>
                </a:r>
                <a:r>
                  <a:rPr lang="sv-FI" dirty="0" err="1" smtClean="0"/>
                  <a:t>changing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conditions</a:t>
                </a:r>
                <a:r>
                  <a:rPr lang="sv-FI" dirty="0" smtClean="0"/>
                  <a:t>:</a:t>
                </a:r>
                <a:br>
                  <a:rPr lang="sv-FI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sv-FI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sv-FI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</a:rPr>
                              <m:t>𝑇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sv-FI" b="0" dirty="0" smtClean="0"/>
              </a:p>
              <a:p>
                <a:r>
                  <a:rPr lang="sv-FI" dirty="0" err="1" smtClean="0"/>
                  <a:t>Example</a:t>
                </a:r>
                <a:r>
                  <a:rPr lang="sv-FI" dirty="0" smtClean="0"/>
                  <a:t> 17 (p.140)</a:t>
                </a:r>
              </a:p>
              <a:p>
                <a:r>
                  <a:rPr lang="sv-FI" dirty="0" err="1" smtClean="0"/>
                  <a:t>Calculate</a:t>
                </a:r>
                <a:r>
                  <a:rPr lang="sv-FI" smtClean="0"/>
                  <a:t> 18,19,20</a:t>
                </a:r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9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82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3.2 Modelling a gas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3.3 Ideal gases</dc:title>
  <dc:creator>Markus Norrby</dc:creator>
  <cp:lastModifiedBy>Markus Norrby</cp:lastModifiedBy>
  <cp:revision>13</cp:revision>
  <dcterms:created xsi:type="dcterms:W3CDTF">2013-10-28T13:00:28Z</dcterms:created>
  <dcterms:modified xsi:type="dcterms:W3CDTF">2014-09-12T09:43:04Z</dcterms:modified>
</cp:coreProperties>
</file>