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9" r:id="rId5"/>
    <p:sldId id="258" r:id="rId6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54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8969-DF5F-4174-AD01-2E586F4677B5}" type="datetimeFigureOut">
              <a:rPr lang="sv-FI" smtClean="0"/>
              <a:t>12.11.2013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571BA-6D36-4438-A6FB-0225ABF7897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81826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8969-DF5F-4174-AD01-2E586F4677B5}" type="datetimeFigureOut">
              <a:rPr lang="sv-FI" smtClean="0"/>
              <a:t>12.11.2013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571BA-6D36-4438-A6FB-0225ABF7897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30898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8969-DF5F-4174-AD01-2E586F4677B5}" type="datetimeFigureOut">
              <a:rPr lang="sv-FI" smtClean="0"/>
              <a:t>12.11.2013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571BA-6D36-4438-A6FB-0225ABF7897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573604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8969-DF5F-4174-AD01-2E586F4677B5}" type="datetimeFigureOut">
              <a:rPr lang="sv-FI" smtClean="0"/>
              <a:t>12.11.2013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571BA-6D36-4438-A6FB-0225ABF7897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04293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8969-DF5F-4174-AD01-2E586F4677B5}" type="datetimeFigureOut">
              <a:rPr lang="sv-FI" smtClean="0"/>
              <a:t>12.11.2013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571BA-6D36-4438-A6FB-0225ABF7897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17167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8969-DF5F-4174-AD01-2E586F4677B5}" type="datetimeFigureOut">
              <a:rPr lang="sv-FI" smtClean="0"/>
              <a:t>12.11.2013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571BA-6D36-4438-A6FB-0225ABF7897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591566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8969-DF5F-4174-AD01-2E586F4677B5}" type="datetimeFigureOut">
              <a:rPr lang="sv-FI" smtClean="0"/>
              <a:t>12.11.2013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571BA-6D36-4438-A6FB-0225ABF7897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585309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8969-DF5F-4174-AD01-2E586F4677B5}" type="datetimeFigureOut">
              <a:rPr lang="sv-FI" smtClean="0"/>
              <a:t>12.11.2013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571BA-6D36-4438-A6FB-0225ABF7897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134095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8969-DF5F-4174-AD01-2E586F4677B5}" type="datetimeFigureOut">
              <a:rPr lang="sv-FI" smtClean="0"/>
              <a:t>12.11.2013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571BA-6D36-4438-A6FB-0225ABF7897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44812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8969-DF5F-4174-AD01-2E586F4677B5}" type="datetimeFigureOut">
              <a:rPr lang="sv-FI" smtClean="0"/>
              <a:t>12.11.2013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571BA-6D36-4438-A6FB-0225ABF7897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345860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8969-DF5F-4174-AD01-2E586F4677B5}" type="datetimeFigureOut">
              <a:rPr lang="sv-FI" smtClean="0"/>
              <a:t>12.11.2013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571BA-6D36-4438-A6FB-0225ABF7897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80266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48969-DF5F-4174-AD01-2E586F4677B5}" type="datetimeFigureOut">
              <a:rPr lang="sv-FI" smtClean="0"/>
              <a:t>12.11.2013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571BA-6D36-4438-A6FB-0225ABF7897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682405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Kärnreaktioner</a:t>
            </a:r>
            <a:endParaRPr lang="sv-FI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v-FI" dirty="0" smtClean="0"/>
                  <a:t>Beteckningar</a:t>
                </a:r>
              </a:p>
              <a:p>
                <a:pPr lvl="1"/>
                <a:r>
                  <a:rPr lang="sv-FI" dirty="0" smtClean="0"/>
                  <a:t>Lång form: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sv-FI" i="1" smtClean="0">
                            <a:latin typeface="Cambria Math"/>
                          </a:rPr>
                        </m:ctrlPr>
                      </m:sPrePr>
                      <m:sub/>
                      <m:sup>
                        <m:r>
                          <a:rPr lang="sv-FI" b="0" i="1" smtClean="0">
                            <a:latin typeface="Cambria Math"/>
                          </a:rPr>
                          <m:t>39</m:t>
                        </m:r>
                      </m:sup>
                      <m:e>
                        <m:r>
                          <a:rPr lang="sv-FI" b="0" i="1" smtClean="0">
                            <a:latin typeface="Cambria Math"/>
                          </a:rPr>
                          <m:t>𝐾</m:t>
                        </m:r>
                      </m:e>
                    </m:sPre>
                    <m:r>
                      <a:rPr lang="sv-FI" b="0" i="1" smtClean="0">
                        <a:latin typeface="Cambria Math"/>
                      </a:rPr>
                      <m:t>+</m:t>
                    </m:r>
                    <m:sPre>
                      <m:sPrePr>
                        <m:ctrlPr>
                          <a:rPr lang="sv-FI" b="0" i="1" smtClean="0">
                            <a:latin typeface="Cambria Math"/>
                          </a:rPr>
                        </m:ctrlPr>
                      </m:sPrePr>
                      <m:sub/>
                      <m:sup>
                        <m:r>
                          <a:rPr lang="sv-FI" b="0" i="1" smtClean="0">
                            <a:latin typeface="Cambria Math"/>
                          </a:rPr>
                          <m:t>1</m:t>
                        </m:r>
                      </m:sup>
                      <m:e>
                        <m:r>
                          <a:rPr lang="sv-FI" b="0" i="1" smtClean="0">
                            <a:latin typeface="Cambria Math"/>
                          </a:rPr>
                          <m:t>𝐻</m:t>
                        </m:r>
                      </m:e>
                    </m:sPre>
                    <m:r>
                      <a:rPr lang="sv-FI" b="0" i="1" smtClean="0">
                        <a:latin typeface="Cambria Math"/>
                        <a:ea typeface="Cambria Math"/>
                      </a:rPr>
                      <m:t>→</m:t>
                    </m:r>
                    <m:sPre>
                      <m:sPre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sPrePr>
                      <m:sub/>
                      <m:sup>
                        <m:r>
                          <a:rPr lang="sv-FI" b="0" i="1" smtClean="0">
                            <a:latin typeface="Cambria Math"/>
                          </a:rPr>
                          <m:t>36 </m:t>
                        </m:r>
                      </m:sup>
                      <m:e>
                        <m:r>
                          <a:rPr lang="sv-FI" b="0" i="1" smtClean="0">
                            <a:latin typeface="Cambria Math"/>
                          </a:rPr>
                          <m:t>𝐴𝑟</m:t>
                        </m:r>
                      </m:e>
                    </m:sPre>
                    <m:r>
                      <a:rPr lang="sv-FI" b="0" i="1" smtClean="0">
                        <a:latin typeface="Cambria Math"/>
                      </a:rPr>
                      <m:t>+</m:t>
                    </m:r>
                    <m:sPre>
                      <m:sPrePr>
                        <m:ctrlPr>
                          <a:rPr lang="sv-FI" b="0" i="1" smtClean="0">
                            <a:latin typeface="Cambria Math"/>
                          </a:rPr>
                        </m:ctrlPr>
                      </m:sPrePr>
                      <m:sub/>
                      <m:sup>
                        <m:r>
                          <a:rPr lang="sv-FI" b="0" i="1" smtClean="0">
                            <a:latin typeface="Cambria Math"/>
                          </a:rPr>
                          <m:t>4</m:t>
                        </m:r>
                      </m:sup>
                      <m:e>
                        <m:r>
                          <a:rPr lang="sv-FI" b="0" i="1" smtClean="0">
                            <a:latin typeface="Cambria Math"/>
                          </a:rPr>
                          <m:t>𝐻𝑒</m:t>
                        </m:r>
                      </m:e>
                    </m:sPre>
                  </m:oMath>
                </a14:m>
                <a:endParaRPr lang="sv-FI" dirty="0" smtClean="0"/>
              </a:p>
              <a:p>
                <a:pPr lvl="1"/>
                <a:r>
                  <a:rPr lang="sv-FI" dirty="0" smtClean="0"/>
                  <a:t>Kort form: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sv-FI" i="1">
                            <a:latin typeface="Cambria Math"/>
                          </a:rPr>
                        </m:ctrlPr>
                      </m:sPrePr>
                      <m:sub/>
                      <m:sup>
                        <m:r>
                          <a:rPr lang="sv-FI" i="1">
                            <a:latin typeface="Cambria Math"/>
                          </a:rPr>
                          <m:t>39</m:t>
                        </m:r>
                      </m:sup>
                      <m:e>
                        <m:r>
                          <a:rPr lang="sv-FI" i="1">
                            <a:latin typeface="Cambria Math"/>
                          </a:rPr>
                          <m:t>𝐾</m:t>
                        </m:r>
                      </m:e>
                    </m:sPre>
                    <m:r>
                      <a:rPr lang="sv-FI" b="0" i="1" smtClean="0">
                        <a:latin typeface="Cambria Math"/>
                      </a:rPr>
                      <m:t>(</m:t>
                    </m:r>
                    <m:r>
                      <a:rPr lang="sv-FI" b="0" i="1" smtClean="0">
                        <a:latin typeface="Cambria Math"/>
                      </a:rPr>
                      <m:t>𝑝</m:t>
                    </m:r>
                    <m:r>
                      <a:rPr lang="sv-FI" b="0" i="1" smtClean="0">
                        <a:latin typeface="Cambria Math"/>
                      </a:rPr>
                      <m:t>,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)</m:t>
                    </m:r>
                    <m:sPre>
                      <m:sPrePr>
                        <m:ctrlPr>
                          <a:rPr lang="sv-FI" i="1">
                            <a:latin typeface="Cambria Math"/>
                            <a:ea typeface="Cambria Math"/>
                          </a:rPr>
                        </m:ctrlPr>
                      </m:sPrePr>
                      <m:sub/>
                      <m:sup>
                        <m:r>
                          <a:rPr lang="sv-FI" i="1">
                            <a:latin typeface="Cambria Math"/>
                          </a:rPr>
                          <m:t>36 </m:t>
                        </m:r>
                      </m:sup>
                      <m:e>
                        <m:r>
                          <a:rPr lang="sv-FI" i="1">
                            <a:latin typeface="Cambria Math"/>
                          </a:rPr>
                          <m:t>𝐴𝑟</m:t>
                        </m:r>
                      </m:e>
                    </m:sPre>
                  </m:oMath>
                </a14:m>
                <a:endParaRPr lang="sv-FI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2182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FI" dirty="0" smtClean="0"/>
              <a:t>Fusion (= sammanslagning)</a:t>
            </a:r>
            <a:br>
              <a:rPr lang="sv-FI" dirty="0" smtClean="0"/>
            </a:br>
            <a:endParaRPr lang="sv-FI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052736"/>
                <a:ext cx="8229600" cy="4525963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sv-FI" dirty="0" smtClean="0"/>
                  <a:t>I </a:t>
                </a:r>
                <a:r>
                  <a:rPr lang="sv-FI" dirty="0"/>
                  <a:t>solen: </a:t>
                </a:r>
                <a14:m>
                  <m:oMath xmlns:m="http://schemas.openxmlformats.org/officeDocument/2006/math">
                    <m:r>
                      <a:rPr lang="sv-FI" i="1" baseline="30000" dirty="0" smtClean="0">
                        <a:latin typeface="Cambria Math"/>
                      </a:rPr>
                      <m:t>1</m:t>
                    </m:r>
                    <m:r>
                      <a:rPr lang="sv-FI" i="1" dirty="0">
                        <a:latin typeface="Cambria Math"/>
                      </a:rPr>
                      <m:t>𝐻</m:t>
                    </m:r>
                    <m:r>
                      <a:rPr lang="sv-FI" i="1" dirty="0">
                        <a:latin typeface="Cambria Math"/>
                      </a:rPr>
                      <m:t>+1</m:t>
                    </m:r>
                    <m:r>
                      <a:rPr lang="sv-FI" i="1" dirty="0">
                        <a:latin typeface="Cambria Math"/>
                      </a:rPr>
                      <m:t>𝐻</m:t>
                    </m:r>
                    <m:r>
                      <a:rPr lang="sv-FI" i="1" dirty="0" smtClean="0">
                        <a:latin typeface="Cambria Math"/>
                        <a:ea typeface="Cambria Math"/>
                      </a:rPr>
                      <m:t>→</m:t>
                    </m:r>
                    <m:r>
                      <a:rPr lang="sv-FI" i="1" baseline="30000" dirty="0">
                        <a:latin typeface="Cambria Math"/>
                      </a:rPr>
                      <m:t>2</m:t>
                    </m:r>
                    <m:r>
                      <a:rPr lang="sv-FI" i="1" dirty="0">
                        <a:latin typeface="Cambria Math"/>
                      </a:rPr>
                      <m:t>𝐻</m:t>
                    </m:r>
                    <m:r>
                      <a:rPr lang="sv-FI" i="1" dirty="0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sv-FI" b="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v-FI" i="1" dirty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sv-FI" b="0" i="1" dirty="0" smtClean="0">
                            <a:latin typeface="Cambria Math"/>
                          </a:rPr>
                          <m:t>+</m:t>
                        </m:r>
                      </m:sup>
                    </m:sSup>
                    <m:r>
                      <a:rPr lang="sv-FI" i="1" dirty="0">
                        <a:latin typeface="Cambria Math"/>
                      </a:rPr>
                      <m:t>+</m:t>
                    </m:r>
                    <m:r>
                      <a:rPr lang="sv-FI" i="1" dirty="0">
                        <a:latin typeface="Cambria Math"/>
                        <a:sym typeface="Symbol"/>
                      </a:rPr>
                      <m:t></m:t>
                    </m:r>
                    <m:r>
                      <a:rPr lang="sv-FI" i="1" dirty="0">
                        <a:latin typeface="Cambria Math"/>
                      </a:rPr>
                      <m:t> </m:t>
                    </m:r>
                  </m:oMath>
                </a14:m>
                <a:r>
                  <a:rPr lang="sv-FI" dirty="0"/>
                  <a:t>(svag växelverkan, långsam!)</a:t>
                </a:r>
              </a:p>
              <a:p>
                <a:r>
                  <a:rPr lang="sv-FI" dirty="0"/>
                  <a:t> </a:t>
                </a:r>
                <a:r>
                  <a:rPr lang="sv-FI" dirty="0" smtClean="0"/>
                  <a:t>I </a:t>
                </a:r>
                <a:r>
                  <a:rPr lang="sv-FI" dirty="0"/>
                  <a:t>framtida fusionsreaktorer: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sv-FI" i="1" baseline="30000" dirty="0" smtClean="0">
                        <a:latin typeface="Cambria Math"/>
                      </a:rPr>
                      <m:t>2</m:t>
                    </m:r>
                    <m:r>
                      <a:rPr lang="sv-FI" i="1" dirty="0">
                        <a:latin typeface="Cambria Math"/>
                      </a:rPr>
                      <m:t>𝐻</m:t>
                    </m:r>
                    <m:r>
                      <a:rPr lang="sv-FI" i="1" dirty="0">
                        <a:latin typeface="Cambria Math"/>
                      </a:rPr>
                      <m:t>+3</m:t>
                    </m:r>
                    <m:r>
                      <a:rPr lang="sv-FI" i="1" dirty="0">
                        <a:latin typeface="Cambria Math"/>
                      </a:rPr>
                      <m:t>𝐻</m:t>
                    </m:r>
                    <m:r>
                      <a:rPr lang="sv-FI" i="1" dirty="0" smtClean="0">
                        <a:latin typeface="Cambria Math"/>
                        <a:ea typeface="Cambria Math"/>
                      </a:rPr>
                      <m:t>→</m:t>
                    </m:r>
                    <m:r>
                      <a:rPr lang="sv-FI" i="1" baseline="30000" dirty="0">
                        <a:latin typeface="Cambria Math"/>
                      </a:rPr>
                      <m:t>4</m:t>
                    </m:r>
                    <m:r>
                      <a:rPr lang="sv-FI" i="1" dirty="0">
                        <a:latin typeface="Cambria Math"/>
                      </a:rPr>
                      <m:t>𝐻𝑒</m:t>
                    </m:r>
                    <m:r>
                      <a:rPr lang="sv-FI" i="1" dirty="0">
                        <a:latin typeface="Cambria Math"/>
                      </a:rPr>
                      <m:t>+</m:t>
                    </m:r>
                    <m:r>
                      <a:rPr lang="sv-FI" i="1" dirty="0">
                        <a:latin typeface="Cambria Math"/>
                      </a:rPr>
                      <m:t>𝑛</m:t>
                    </m:r>
                    <m:r>
                      <a:rPr lang="sv-FI" i="1" dirty="0">
                        <a:latin typeface="Cambria Math"/>
                      </a:rPr>
                      <m:t> </m:t>
                    </m:r>
                  </m:oMath>
                </a14:m>
                <a:r>
                  <a:rPr lang="sv-FI" dirty="0"/>
                  <a:t>(</a:t>
                </a:r>
                <a:r>
                  <a:rPr lang="sv-FI" baseline="30000" dirty="0"/>
                  <a:t>2</a:t>
                </a:r>
                <a:r>
                  <a:rPr lang="sv-FI" dirty="0"/>
                  <a:t>H 0,02% av naturligt väte, </a:t>
                </a:r>
                <a:r>
                  <a:rPr lang="sv-FI" dirty="0" smtClean="0"/>
                  <a:t>kan </a:t>
                </a:r>
                <a:r>
                  <a:rPr lang="sv-FI" dirty="0"/>
                  <a:t>separeras ur t.ex. havsvatten)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sv-FI" i="1" dirty="0" smtClean="0">
                        <a:latin typeface="Cambria Math"/>
                      </a:rPr>
                      <m:t>𝑛</m:t>
                    </m:r>
                    <m:r>
                      <a:rPr lang="sv-FI" i="1" dirty="0" smtClean="0">
                        <a:latin typeface="Cambria Math"/>
                      </a:rPr>
                      <m:t>+7</m:t>
                    </m:r>
                    <m:r>
                      <a:rPr lang="sv-FI" i="1" dirty="0" smtClean="0">
                        <a:latin typeface="Cambria Math"/>
                      </a:rPr>
                      <m:t>𝐿𝑖</m:t>
                    </m:r>
                    <m:r>
                      <a:rPr lang="sv-FI" i="1" dirty="0" smtClean="0">
                        <a:latin typeface="Cambria Math"/>
                        <a:ea typeface="Cambria Math"/>
                      </a:rPr>
                      <m:t>→</m:t>
                    </m:r>
                    <m:r>
                      <a:rPr lang="sv-FI" i="1" baseline="30000" dirty="0" smtClean="0">
                        <a:latin typeface="Cambria Math"/>
                      </a:rPr>
                      <m:t>3</m:t>
                    </m:r>
                    <m:r>
                      <a:rPr lang="sv-FI" i="1" dirty="0" smtClean="0">
                        <a:latin typeface="Cambria Math"/>
                      </a:rPr>
                      <m:t>𝐻</m:t>
                    </m:r>
                    <m:r>
                      <a:rPr lang="sv-FI" i="1" dirty="0" smtClean="0">
                        <a:latin typeface="Cambria Math"/>
                      </a:rPr>
                      <m:t>+4</m:t>
                    </m:r>
                    <m:r>
                      <a:rPr lang="sv-FI" i="1" dirty="0" smtClean="0">
                        <a:latin typeface="Cambria Math"/>
                      </a:rPr>
                      <m:t>𝐻𝑒</m:t>
                    </m:r>
                    <m:r>
                      <a:rPr lang="sv-FI" i="1" dirty="0" smtClean="0">
                        <a:latin typeface="Cambria Math"/>
                      </a:rPr>
                      <m:t>+</m:t>
                    </m:r>
                    <m:r>
                      <a:rPr lang="sv-FI" i="1" dirty="0" smtClean="0">
                        <a:latin typeface="Cambria Math"/>
                      </a:rPr>
                      <m:t>𝑛</m:t>
                    </m:r>
                  </m:oMath>
                </a14:m>
                <a:r>
                  <a:rPr lang="sv-FI" dirty="0" smtClean="0"/>
                  <a:t> </a:t>
                </a:r>
                <a:r>
                  <a:rPr lang="sv-FI" dirty="0"/>
                  <a:t>(</a:t>
                </a:r>
                <a:r>
                  <a:rPr lang="sv-FI" baseline="30000" dirty="0"/>
                  <a:t>3</a:t>
                </a:r>
                <a:r>
                  <a:rPr lang="sv-FI" dirty="0"/>
                  <a:t>H starkt radioaktivt, måste produceras i reaktorn)</a:t>
                </a:r>
              </a:p>
              <a:p>
                <a:r>
                  <a:rPr lang="sv-FI" dirty="0" smtClean="0"/>
                  <a:t>Sker </a:t>
                </a:r>
                <a:r>
                  <a:rPr lang="sv-FI" dirty="0"/>
                  <a:t>vid samma temperaturer som i </a:t>
                </a:r>
                <a:r>
                  <a:rPr lang="sv-FI" dirty="0" smtClean="0"/>
                  <a:t>solen (15 miljoner K), </a:t>
                </a:r>
                <a:r>
                  <a:rPr lang="sv-FI" dirty="0"/>
                  <a:t>kan inte komma i kontakt med </a:t>
                </a:r>
                <a:r>
                  <a:rPr lang="sv-FI" dirty="0" smtClean="0"/>
                  <a:t>vanliga </a:t>
                </a:r>
                <a:r>
                  <a:rPr lang="sv-FI" dirty="0"/>
                  <a:t>material, måste hållas på plats av ett </a:t>
                </a:r>
                <a:r>
                  <a:rPr lang="sv-FI" dirty="0" smtClean="0"/>
                  <a:t>magnetfält</a:t>
                </a:r>
                <a:endParaRPr lang="sv-FI" dirty="0"/>
              </a:p>
              <a:p>
                <a:r>
                  <a:rPr lang="sv-FI" dirty="0"/>
                  <a:t>JET (Joint </a:t>
                </a:r>
                <a:r>
                  <a:rPr lang="sv-FI" dirty="0" err="1"/>
                  <a:t>European</a:t>
                </a:r>
                <a:r>
                  <a:rPr lang="sv-FI" dirty="0"/>
                  <a:t> </a:t>
                </a:r>
                <a:r>
                  <a:rPr lang="sv-FI" dirty="0" err="1"/>
                  <a:t>Torus</a:t>
                </a:r>
                <a:r>
                  <a:rPr lang="sv-FI" dirty="0"/>
                  <a:t>) experimentreaktor i England</a:t>
                </a:r>
              </a:p>
              <a:p>
                <a:r>
                  <a:rPr lang="sv-FI" dirty="0"/>
                  <a:t>ITER (International </a:t>
                </a:r>
                <a:r>
                  <a:rPr lang="sv-FI" dirty="0" err="1"/>
                  <a:t>Thermonuclear</a:t>
                </a:r>
                <a:r>
                  <a:rPr lang="sv-FI" dirty="0"/>
                  <a:t> Experimental </a:t>
                </a:r>
                <a:r>
                  <a:rPr lang="sv-FI" dirty="0" err="1"/>
                  <a:t>Reactor</a:t>
                </a:r>
                <a:r>
                  <a:rPr lang="sv-FI" dirty="0"/>
                  <a:t>) har just börjat byggas i Frankrike</a:t>
                </a:r>
              </a:p>
              <a:p>
                <a:endParaRPr lang="sv-FI" dirty="0"/>
              </a:p>
            </p:txBody>
          </p:sp>
        </mc:Choice>
        <mc:Fallback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052736"/>
                <a:ext cx="8229600" cy="4525963"/>
              </a:xfrm>
              <a:blipFill rotWithShape="1">
                <a:blip r:embed="rId2"/>
                <a:stretch>
                  <a:fillRect l="-1111" t="-2426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5786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FI" dirty="0" smtClean="0"/>
              <a:t>Fission (= kärnklyvning)</a:t>
            </a:r>
            <a:br>
              <a:rPr lang="sv-FI" dirty="0" smtClean="0"/>
            </a:br>
            <a:endParaRPr lang="sv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70000" lnSpcReduction="20000"/>
          </a:bodyPr>
          <a:lstStyle/>
          <a:p>
            <a:r>
              <a:rPr lang="sv-FI" dirty="0" smtClean="0"/>
              <a:t>Som </a:t>
            </a:r>
            <a:r>
              <a:rPr lang="sv-FI" dirty="0"/>
              <a:t>bränsle i vanliga kärnreaktorer används </a:t>
            </a:r>
            <a:r>
              <a:rPr lang="sv-FI" baseline="30000" dirty="0"/>
              <a:t>235</a:t>
            </a:r>
            <a:r>
              <a:rPr lang="sv-FI" dirty="0"/>
              <a:t>U. Men 99,3% av naturligt uran är </a:t>
            </a:r>
            <a:r>
              <a:rPr lang="sv-FI" baseline="30000" dirty="0"/>
              <a:t>238</a:t>
            </a:r>
            <a:r>
              <a:rPr lang="sv-FI" dirty="0"/>
              <a:t>U, därför bör uranet </a:t>
            </a:r>
            <a:r>
              <a:rPr lang="sv-FI" b="1" dirty="0"/>
              <a:t>anrikas</a:t>
            </a:r>
            <a:r>
              <a:rPr lang="sv-FI" dirty="0"/>
              <a:t> till ca 3% </a:t>
            </a:r>
            <a:r>
              <a:rPr lang="sv-FI" baseline="30000" dirty="0"/>
              <a:t>235</a:t>
            </a:r>
            <a:r>
              <a:rPr lang="sv-FI" dirty="0"/>
              <a:t>U för användning i ett konventionellt </a:t>
            </a:r>
            <a:r>
              <a:rPr lang="sv-FI" dirty="0" smtClean="0"/>
              <a:t>kärnkraftverk</a:t>
            </a:r>
            <a:endParaRPr lang="sv-FI" dirty="0"/>
          </a:p>
          <a:p>
            <a:r>
              <a:rPr lang="sv-FI" dirty="0"/>
              <a:t>När </a:t>
            </a:r>
            <a:r>
              <a:rPr lang="sv-FI" baseline="30000" dirty="0"/>
              <a:t>235</a:t>
            </a:r>
            <a:r>
              <a:rPr lang="sv-FI" dirty="0"/>
              <a:t>U fångar in en neutron bildas exciterat </a:t>
            </a:r>
            <a:r>
              <a:rPr lang="sv-FI" baseline="30000" dirty="0"/>
              <a:t>236</a:t>
            </a:r>
            <a:r>
              <a:rPr lang="sv-FI" dirty="0"/>
              <a:t>U som genast sönderfaller i två ungefär lika stora delar samt några fria neuroner som kan hålla igång en </a:t>
            </a:r>
            <a:r>
              <a:rPr lang="sv-FI" b="1" dirty="0"/>
              <a:t>kedjereaktion</a:t>
            </a:r>
            <a:r>
              <a:rPr lang="sv-FI" dirty="0"/>
              <a:t>. Dessutom frigörs energi, huvudsakligen i form av rörelseenergi hos sönderfallsprodukterna som kan omvandlas till värme och användas för att koka vatten i ett kraftverk</a:t>
            </a:r>
            <a:r>
              <a:rPr lang="sv-FI" dirty="0" smtClean="0"/>
              <a:t>.</a:t>
            </a:r>
            <a:endParaRPr lang="sv-FI" dirty="0"/>
          </a:p>
          <a:p>
            <a:r>
              <a:rPr lang="sv-FI" dirty="0"/>
              <a:t>Detta funkar bäst för långsamma (</a:t>
            </a:r>
            <a:r>
              <a:rPr lang="sv-FI" b="1" dirty="0"/>
              <a:t>termiska</a:t>
            </a:r>
            <a:r>
              <a:rPr lang="sv-FI" dirty="0"/>
              <a:t>) neutroner, därför måste dessa bromsas in (</a:t>
            </a:r>
            <a:r>
              <a:rPr lang="sv-FI" b="1" dirty="0"/>
              <a:t>modereras</a:t>
            </a:r>
            <a:r>
              <a:rPr lang="sv-FI" dirty="0"/>
              <a:t>) t.ex. med hjälp av vatten</a:t>
            </a:r>
            <a:r>
              <a:rPr lang="sv-FI" dirty="0" smtClean="0"/>
              <a:t>.</a:t>
            </a:r>
            <a:endParaRPr lang="sv-FI" dirty="0"/>
          </a:p>
          <a:p>
            <a:r>
              <a:rPr lang="sv-FI" dirty="0"/>
              <a:t>Vanliga kärnreaktorer (lättvattenreaktorer) indelas i tryckvattenreaktorer (t.ex. i Lovisa, </a:t>
            </a:r>
            <a:r>
              <a:rPr lang="sv-FI" dirty="0" err="1"/>
              <a:t>Olkiluoto</a:t>
            </a:r>
            <a:r>
              <a:rPr lang="sv-FI" dirty="0"/>
              <a:t> 3) och kokvattenreaktorer (t.ex. </a:t>
            </a:r>
            <a:r>
              <a:rPr lang="sv-FI" dirty="0" err="1"/>
              <a:t>Olikluoto</a:t>
            </a:r>
            <a:r>
              <a:rPr lang="sv-FI" dirty="0"/>
              <a:t> 1 och 2</a:t>
            </a:r>
            <a:r>
              <a:rPr lang="sv-FI" dirty="0" smtClean="0"/>
              <a:t>).</a:t>
            </a:r>
            <a:endParaRPr lang="sv-FI" dirty="0"/>
          </a:p>
          <a:p>
            <a:r>
              <a:rPr lang="sv-FI" dirty="0"/>
              <a:t>(Dessutom finns t.ex. tungvattenreaktorer, grafitmodererade reaktorer och breeder-reaktorer)</a:t>
            </a:r>
          </a:p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60789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82705"/>
            <a:ext cx="8136904" cy="4424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472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46332"/>
            <a:ext cx="8208912" cy="44358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924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219</Words>
  <Application>Microsoft Office PowerPoint</Application>
  <PresentationFormat>On-screen Show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Kärnreaktioner</vt:lpstr>
      <vt:lpstr>Fusion (= sammanslagning) </vt:lpstr>
      <vt:lpstr>Fission (= kärnklyvning)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Fusion (=sammanslagning)</dc:title>
  <dc:creator>Markus Norrby</dc:creator>
  <cp:lastModifiedBy>Markus Norrby</cp:lastModifiedBy>
  <cp:revision>6</cp:revision>
  <dcterms:created xsi:type="dcterms:W3CDTF">2012-11-14T06:19:27Z</dcterms:created>
  <dcterms:modified xsi:type="dcterms:W3CDTF">2013-11-12T11:55:46Z</dcterms:modified>
</cp:coreProperties>
</file>