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7599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0954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2805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05897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7324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87626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5506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4678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93777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1648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84142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4642D-0050-4330-A671-3BC15AA6FF93}" type="datetimeFigureOut">
              <a:rPr lang="sv-FI" smtClean="0"/>
              <a:t>24.8.2015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D53EF-36CB-4D13-94DD-D158561E895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5014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5.2 Circuits</a:t>
            </a:r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smtClean="0"/>
                  <a:t>Electrons </a:t>
                </a:r>
                <a:r>
                  <a:rPr lang="sv-FI" dirty="0" err="1" smtClean="0"/>
                  <a:t>cannot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move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freely</a:t>
                </a:r>
                <a:r>
                  <a:rPr lang="sv-FI" dirty="0" smtClean="0"/>
                  <a:t> in a wire ( </a:t>
                </a:r>
                <a:r>
                  <a:rPr lang="sv-FI" dirty="0" err="1" smtClean="0"/>
                  <a:t>unless</a:t>
                </a:r>
                <a:r>
                  <a:rPr lang="sv-FI" dirty="0" smtClean="0"/>
                  <a:t> a </a:t>
                </a:r>
                <a:r>
                  <a:rPr lang="sv-FI" dirty="0" err="1" smtClean="0"/>
                  <a:t>superconductor</a:t>
                </a:r>
                <a:r>
                  <a:rPr lang="sv-FI" dirty="0" smtClean="0"/>
                  <a:t>). </a:t>
                </a:r>
                <a:r>
                  <a:rPr lang="sv-FI" dirty="0" err="1" smtClean="0"/>
                  <a:t>They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will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collide</a:t>
                </a:r>
                <a:r>
                  <a:rPr lang="sv-FI" dirty="0" smtClean="0"/>
                  <a:t> with </a:t>
                </a:r>
                <a:r>
                  <a:rPr lang="sv-FI" dirty="0" err="1" smtClean="0"/>
                  <a:t>each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other</a:t>
                </a:r>
                <a:r>
                  <a:rPr lang="sv-FI" dirty="0" smtClean="0"/>
                  <a:t> and </a:t>
                </a:r>
                <a:r>
                  <a:rPr lang="sv-FI" dirty="0" err="1" smtClean="0"/>
                  <a:t>impurities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heating</a:t>
                </a:r>
                <a:r>
                  <a:rPr lang="sv-FI" dirty="0" smtClean="0"/>
                  <a:t> the wire in the process.</a:t>
                </a:r>
              </a:p>
              <a:p>
                <a:r>
                  <a:rPr lang="sv-FI" dirty="0" err="1" smtClean="0"/>
                  <a:t>Ohm’s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 for </a:t>
                </a:r>
                <a:r>
                  <a:rPr lang="sv-FI" dirty="0" err="1" smtClean="0"/>
                  <a:t>resistance</a:t>
                </a:r>
                <a:r>
                  <a:rPr lang="sv-FI" dirty="0" smtClean="0"/>
                  <a:t>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𝑅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𝑉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𝐼</m:t>
                        </m:r>
                      </m:den>
                    </m:f>
                  </m:oMath>
                </a14:m>
                <a:r>
                  <a:rPr lang="sv-FI" dirty="0" smtClean="0"/>
                  <a:t> 	(</a:t>
                </a:r>
                <a:r>
                  <a:rPr lang="sv-FI" dirty="0" err="1" smtClean="0"/>
                  <a:t>unit</a:t>
                </a:r>
                <a:r>
                  <a:rPr lang="sv-FI" dirty="0" smtClean="0"/>
                  <a:t>: Ohm, </a:t>
                </a:r>
                <a:r>
                  <a:rPr lang="el-GR" dirty="0" smtClean="0"/>
                  <a:t>Ω</a:t>
                </a:r>
                <a:r>
                  <a:rPr lang="sv-FI" dirty="0" smtClean="0"/>
                  <a:t>)</a:t>
                </a:r>
              </a:p>
              <a:p>
                <a:r>
                  <a:rPr lang="sv-FI" dirty="0" smtClean="0"/>
                  <a:t>Not all </a:t>
                </a:r>
                <a:r>
                  <a:rPr lang="sv-FI" dirty="0" err="1" smtClean="0"/>
                  <a:t>components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follow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Ohm’s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!</a:t>
                </a:r>
              </a:p>
              <a:p>
                <a:endParaRPr lang="sv-FI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118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901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smtClean="0"/>
              <a:t>Lab1. </a:t>
            </a:r>
            <a:r>
              <a:rPr lang="sv-FI" dirty="0" err="1" smtClean="0"/>
              <a:t>Connect</a:t>
            </a:r>
            <a:r>
              <a:rPr lang="sv-FI" dirty="0" smtClean="0"/>
              <a:t> a light bulb to a </a:t>
            </a:r>
            <a:r>
              <a:rPr lang="sv-FI" dirty="0" err="1" smtClean="0"/>
              <a:t>battery</a:t>
            </a:r>
            <a:r>
              <a:rPr lang="sv-FI" dirty="0" smtClean="0"/>
              <a:t>. </a:t>
            </a:r>
            <a:r>
              <a:rPr lang="sv-FI" dirty="0" err="1" smtClean="0"/>
              <a:t>Measure</a:t>
            </a:r>
            <a:r>
              <a:rPr lang="sv-FI" dirty="0" smtClean="0"/>
              <a:t> the </a:t>
            </a:r>
            <a:r>
              <a:rPr lang="sv-FI" dirty="0" err="1" smtClean="0"/>
              <a:t>resistance</a:t>
            </a:r>
            <a:r>
              <a:rPr lang="sv-FI" dirty="0"/>
              <a:t> </a:t>
            </a:r>
            <a:r>
              <a:rPr lang="sv-FI" dirty="0" err="1" smtClean="0"/>
              <a:t>while</a:t>
            </a:r>
            <a:r>
              <a:rPr lang="sv-FI" dirty="0" smtClean="0"/>
              <a:t> the light is on. Make a </a:t>
            </a:r>
            <a:r>
              <a:rPr lang="sv-FI" dirty="0" err="1" smtClean="0"/>
              <a:t>circuit</a:t>
            </a:r>
            <a:r>
              <a:rPr lang="sv-FI" dirty="0" smtClean="0"/>
              <a:t> diagram!</a:t>
            </a:r>
          </a:p>
          <a:p>
            <a:r>
              <a:rPr lang="sv-FI" dirty="0" err="1" smtClean="0"/>
              <a:t>Note</a:t>
            </a:r>
            <a:r>
              <a:rPr lang="sv-FI" dirty="0" smtClean="0"/>
              <a:t>! Voltmeter ALWAYS </a:t>
            </a:r>
            <a:r>
              <a:rPr lang="sv-FI" dirty="0" err="1" smtClean="0"/>
              <a:t>parallel</a:t>
            </a:r>
            <a:r>
              <a:rPr lang="sv-FI" dirty="0" smtClean="0"/>
              <a:t> to the </a:t>
            </a:r>
            <a:r>
              <a:rPr lang="sv-FI" dirty="0" err="1" smtClean="0"/>
              <a:t>measured</a:t>
            </a:r>
            <a:r>
              <a:rPr lang="sv-FI" dirty="0" smtClean="0"/>
              <a:t> </a:t>
            </a:r>
            <a:r>
              <a:rPr lang="sv-FI" dirty="0" err="1" smtClean="0"/>
              <a:t>component</a:t>
            </a:r>
            <a:r>
              <a:rPr lang="sv-FI" dirty="0" smtClean="0"/>
              <a:t>, </a:t>
            </a:r>
            <a:r>
              <a:rPr lang="sv-FI" dirty="0" err="1" smtClean="0"/>
              <a:t>Ammeter</a:t>
            </a:r>
            <a:r>
              <a:rPr lang="sv-FI" dirty="0" smtClean="0"/>
              <a:t> ALWAYS in series with the </a:t>
            </a:r>
            <a:r>
              <a:rPr lang="sv-FI" dirty="0" err="1" smtClean="0"/>
              <a:t>measured</a:t>
            </a:r>
            <a:r>
              <a:rPr lang="sv-FI" dirty="0" smtClean="0"/>
              <a:t> </a:t>
            </a:r>
            <a:r>
              <a:rPr lang="sv-FI" dirty="0" err="1" smtClean="0"/>
              <a:t>component</a:t>
            </a:r>
            <a:r>
              <a:rPr lang="sv-FI" dirty="0" smtClean="0"/>
              <a:t>!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45363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507288" cy="4493096"/>
              </a:xfrm>
            </p:spPr>
            <p:txBody>
              <a:bodyPr/>
              <a:lstStyle/>
              <a:p>
                <a:r>
                  <a:rPr lang="sv-FI" dirty="0" smtClean="0"/>
                  <a:t>Resistance in a wire: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𝑅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𝜌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𝐿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sv-FI" dirty="0" smtClean="0"/>
                  <a:t> 		</a:t>
                </a:r>
                <a14:m>
                  <m:oMath xmlns:m="http://schemas.openxmlformats.org/officeDocument/2006/math">
                    <m:r>
                      <a:rPr lang="sv-FI" i="1" smtClean="0">
                        <a:latin typeface="Cambria Math"/>
                        <a:ea typeface="Cambria Math"/>
                      </a:rPr>
                      <m:t>𝜌</m:t>
                    </m:r>
                  </m:oMath>
                </a14:m>
                <a:r>
                  <a:rPr lang="sv-FI" dirty="0" smtClean="0"/>
                  <a:t> is the </a:t>
                </a:r>
                <a:r>
                  <a:rPr lang="sv-FI" i="1" dirty="0" err="1" smtClean="0"/>
                  <a:t>resistivity</a:t>
                </a:r>
                <a:r>
                  <a:rPr lang="sv-FI" dirty="0" smtClean="0"/>
                  <a:t> of the material</a:t>
                </a:r>
              </a:p>
              <a:p>
                <a:endParaRPr lang="sv-FI" dirty="0"/>
              </a:p>
              <a:p>
                <a:r>
                  <a:rPr lang="sv-FI" dirty="0" smtClean="0"/>
                  <a:t>Lab2: </a:t>
                </a:r>
                <a:r>
                  <a:rPr lang="sv-FI" dirty="0" err="1" smtClean="0"/>
                  <a:t>Find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resistivity</a:t>
                </a:r>
                <a:r>
                  <a:rPr lang="sv-FI" dirty="0" smtClean="0"/>
                  <a:t> of the material of the wire </a:t>
                </a:r>
                <a:r>
                  <a:rPr lang="sv-FI" dirty="0" err="1" smtClean="0"/>
                  <a:t>handed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out</a:t>
                </a:r>
                <a:endParaRPr lang="sv-FI" dirty="0" smtClean="0"/>
              </a:p>
              <a:p>
                <a:endParaRPr lang="sv-FI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507288" cy="4493096"/>
              </a:xfrm>
              <a:blipFill rotWithShape="1">
                <a:blip r:embed="rId2"/>
                <a:stretch>
                  <a:fillRect l="-1576" t="-176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485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smtClean="0"/>
                  <a:t>Joules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 for </a:t>
                </a:r>
                <a:r>
                  <a:rPr lang="sv-FI" dirty="0" err="1" smtClean="0"/>
                  <a:t>electric</a:t>
                </a:r>
                <a:r>
                  <a:rPr lang="sv-FI" dirty="0" smtClean="0"/>
                  <a:t> power: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𝑃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𝐼𝑉</m:t>
                    </m:r>
                  </m:oMath>
                </a14:m>
                <a:r>
                  <a:rPr lang="sv-FI" b="0" dirty="0" smtClean="0"/>
                  <a:t/>
                </a:r>
                <a:br>
                  <a:rPr lang="sv-FI" b="0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𝑃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𝐼𝑉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𝑅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𝐼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𝑅</m:t>
                        </m:r>
                      </m:den>
                    </m:f>
                  </m:oMath>
                </a14:m>
                <a:endParaRPr lang="sv-FI" dirty="0" smtClean="0"/>
              </a:p>
              <a:p>
                <a:endParaRPr lang="sv-FI" dirty="0" smtClean="0"/>
              </a:p>
              <a:p>
                <a:r>
                  <a:rPr lang="sv-FI" dirty="0" err="1" smtClean="0"/>
                  <a:t>Lab</a:t>
                </a:r>
                <a:r>
                  <a:rPr lang="sv-FI" dirty="0" smtClean="0"/>
                  <a:t> 3: </a:t>
                </a:r>
                <a:r>
                  <a:rPr lang="sv-FI" dirty="0" err="1" smtClean="0"/>
                  <a:t>Find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electric</a:t>
                </a:r>
                <a:r>
                  <a:rPr lang="sv-FI" dirty="0" smtClean="0"/>
                  <a:t> power </a:t>
                </a:r>
                <a:r>
                  <a:rPr lang="sv-FI" dirty="0" err="1" smtClean="0"/>
                  <a:t>used</a:t>
                </a:r>
                <a:r>
                  <a:rPr lang="sv-FI" dirty="0" smtClean="0"/>
                  <a:t> by your light bulb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950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5"/>
                <a:ext cx="8435280" cy="5688632"/>
              </a:xfrm>
            </p:spPr>
            <p:txBody>
              <a:bodyPr>
                <a:normAutofit/>
              </a:bodyPr>
              <a:lstStyle/>
              <a:p>
                <a:r>
                  <a:rPr lang="sv-FI" dirty="0" smtClean="0"/>
                  <a:t>Electromotive force (</a:t>
                </a:r>
                <a:r>
                  <a:rPr lang="sv-FI" dirty="0" err="1" smtClean="0"/>
                  <a:t>emf</a:t>
                </a:r>
                <a:r>
                  <a:rPr lang="sv-FI" dirty="0" smtClean="0"/>
                  <a:t>): ”</a:t>
                </a:r>
                <a:r>
                  <a:rPr lang="sv-FI" dirty="0" err="1" smtClean="0"/>
                  <a:t>theoretical</a:t>
                </a:r>
                <a:r>
                  <a:rPr lang="sv-FI" dirty="0" smtClean="0"/>
                  <a:t> maximum </a:t>
                </a:r>
                <a:r>
                  <a:rPr lang="sv-FI" dirty="0" err="1" smtClean="0"/>
                  <a:t>voltage</a:t>
                </a:r>
                <a:r>
                  <a:rPr lang="sv-FI" dirty="0" smtClean="0"/>
                  <a:t> given by a cell”. The ”</a:t>
                </a:r>
                <a:r>
                  <a:rPr lang="sv-FI" dirty="0" err="1" smtClean="0"/>
                  <a:t>useful</a:t>
                </a:r>
                <a:r>
                  <a:rPr lang="sv-FI" dirty="0" smtClean="0"/>
                  <a:t>” </a:t>
                </a:r>
                <a:r>
                  <a:rPr lang="sv-FI" dirty="0" err="1" smtClean="0"/>
                  <a:t>voltage</a:t>
                </a:r>
                <a:r>
                  <a:rPr lang="sv-FI" dirty="0" smtClean="0"/>
                  <a:t> is </a:t>
                </a:r>
                <a:r>
                  <a:rPr lang="sv-FI" dirty="0" err="1" smtClean="0"/>
                  <a:t>lower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due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internal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resistance</a:t>
                </a:r>
                <a:r>
                  <a:rPr lang="sv-FI" dirty="0" smtClean="0"/>
                  <a:t>.</a:t>
                </a:r>
              </a:p>
              <a:p>
                <a:r>
                  <a:rPr lang="sv-FI" dirty="0" smtClean="0"/>
                  <a:t>Resistors in series: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𝑡𝑜𝑡𝑎𝑙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+</m:t>
                    </m:r>
                  </m:oMath>
                </a14:m>
                <a:r>
                  <a:rPr lang="sv-FI" b="0" dirty="0" smtClean="0"/>
                  <a:t>...</a:t>
                </a:r>
              </a:p>
              <a:p>
                <a:r>
                  <a:rPr lang="sv-FI" dirty="0" smtClean="0"/>
                  <a:t>Resistors in parallell: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𝑡𝑜𝑡𝑎𝑙</m:t>
                            </m:r>
                            <m:r>
                              <a:rPr lang="sv-FI" b="0" i="1" smtClean="0">
                                <a:latin typeface="Cambria Math"/>
                              </a:rPr>
                              <m:t> </m:t>
                            </m:r>
                          </m:sub>
                        </m:sSub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v-FI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sv-FI" b="0" i="1" smtClean="0">
                        <a:latin typeface="Cambria Math"/>
                      </a:rPr>
                      <m:t>+</m:t>
                    </m:r>
                  </m:oMath>
                </a14:m>
                <a:r>
                  <a:rPr lang="sv-FI" b="0" dirty="0" smtClean="0"/>
                  <a:t>...</a:t>
                </a:r>
              </a:p>
              <a:p>
                <a:endParaRPr lang="sv-FI" b="0" dirty="0" smtClean="0"/>
              </a:p>
              <a:p>
                <a:r>
                  <a:rPr lang="sv-FI" dirty="0" err="1" smtClean="0"/>
                  <a:t>Lab</a:t>
                </a:r>
                <a:r>
                  <a:rPr lang="sv-FI" dirty="0" smtClean="0"/>
                  <a:t> 4: </a:t>
                </a:r>
                <a:r>
                  <a:rPr lang="sv-FI" dirty="0" err="1" smtClean="0"/>
                  <a:t>Use</a:t>
                </a:r>
                <a:r>
                  <a:rPr lang="sv-FI" dirty="0" smtClean="0"/>
                  <a:t> different resistors to test </a:t>
                </a:r>
                <a:r>
                  <a:rPr lang="sv-FI" dirty="0" err="1" smtClean="0"/>
                  <a:t>these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laws</a:t>
                </a:r>
                <a:r>
                  <a:rPr lang="sv-FI" dirty="0" smtClean="0"/>
                  <a:t>!</a:t>
                </a:r>
                <a:endParaRPr lang="sv-FI" b="0" dirty="0" smtClean="0"/>
              </a:p>
              <a:p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5"/>
                <a:ext cx="8435280" cy="5688632"/>
              </a:xfrm>
              <a:blipFill rotWithShape="1">
                <a:blip r:embed="rId2"/>
                <a:stretch>
                  <a:fillRect l="-1590" t="-1392" r="-65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538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smtClean="0"/>
                  <a:t>Kirchhoff’s </a:t>
                </a:r>
                <a:r>
                  <a:rPr lang="sv-FI" dirty="0" err="1" smtClean="0"/>
                  <a:t>current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 (1st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):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v-FI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𝑖𝑛</m:t>
                            </m:r>
                          </m:sub>
                        </m:sSub>
                        <m:r>
                          <a:rPr lang="sv-FI" b="0" i="1" smtClean="0"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v-FI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v-FI" b="0" i="1" smtClean="0">
                                    <a:latin typeface="Cambria Math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sv-FI" b="0" i="1" smtClean="0">
                                    <a:latin typeface="Cambria Math"/>
                                  </a:rPr>
                                  <m:t>𝑜𝑢𝑡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r>
                  <a:rPr lang="sv-FI" dirty="0" smtClean="0"/>
                  <a:t> 	in a </a:t>
                </a:r>
                <a:r>
                  <a:rPr lang="sv-FI" dirty="0" err="1" smtClean="0"/>
                  <a:t>junction</a:t>
                </a:r>
                <a:endParaRPr lang="sv-FI" dirty="0" smtClean="0"/>
              </a:p>
              <a:p>
                <a:r>
                  <a:rPr lang="sv-FI" dirty="0" smtClean="0"/>
                  <a:t>Kirchhoffs loop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 (2nd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):</a:t>
                </a:r>
                <a:r>
                  <a:rPr lang="sv-FI" dirty="0"/>
                  <a:t/>
                </a:r>
                <a:br>
                  <a:rPr lang="sv-FI" dirty="0"/>
                </a:b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v-FI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sv-FI" b="0" i="1" smtClean="0">
                            <a:latin typeface="Cambria Math"/>
                          </a:rPr>
                          <m:t>𝑉</m:t>
                        </m:r>
                        <m:r>
                          <a:rPr lang="sv-FI" b="0" i="1" smtClean="0">
                            <a:latin typeface="Cambria Math"/>
                          </a:rPr>
                          <m:t>=0</m:t>
                        </m:r>
                      </m:e>
                    </m:nary>
                  </m:oMath>
                </a14:m>
                <a:r>
                  <a:rPr lang="sv-FI" dirty="0" smtClean="0"/>
                  <a:t> 			</a:t>
                </a:r>
                <a:r>
                  <a:rPr lang="sv-FI" dirty="0" err="1" smtClean="0"/>
                  <a:t>around</a:t>
                </a:r>
                <a:r>
                  <a:rPr lang="sv-FI" dirty="0" smtClean="0"/>
                  <a:t> a </a:t>
                </a:r>
                <a:r>
                  <a:rPr lang="sv-FI" dirty="0" err="1" smtClean="0"/>
                  <a:t>closed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circuit</a:t>
                </a:r>
                <a:endParaRPr lang="sv-FI" dirty="0" smtClean="0"/>
              </a:p>
              <a:p>
                <a:pPr marL="0" indent="0">
                  <a:buNone/>
                </a:pPr>
                <a:endParaRPr lang="sv-FI" dirty="0"/>
              </a:p>
              <a:p>
                <a:pPr marL="0" indent="0">
                  <a:buNone/>
                </a:pPr>
                <a:r>
                  <a:rPr lang="sv-FI" dirty="0" smtClean="0"/>
                  <a:t>Lab. 5: </a:t>
                </a:r>
                <a:r>
                  <a:rPr lang="sv-FI" dirty="0" err="1" smtClean="0"/>
                  <a:t>Build</a:t>
                </a:r>
                <a:r>
                  <a:rPr lang="sv-FI" dirty="0" smtClean="0"/>
                  <a:t> a potential </a:t>
                </a:r>
                <a:r>
                  <a:rPr lang="sv-FI" dirty="0" err="1" smtClean="0"/>
                  <a:t>divider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circuit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using</a:t>
                </a:r>
                <a:r>
                  <a:rPr lang="sv-FI" dirty="0" smtClean="0"/>
                  <a:t> a </a:t>
                </a:r>
                <a:r>
                  <a:rPr lang="sv-FI" dirty="0" err="1" smtClean="0"/>
                  <a:t>thin</a:t>
                </a:r>
                <a:r>
                  <a:rPr lang="sv-FI" dirty="0" smtClean="0"/>
                  <a:t> wire for the sliter and a </a:t>
                </a:r>
                <a:r>
                  <a:rPr lang="sv-FI" dirty="0" err="1" smtClean="0"/>
                  <a:t>lamp</a:t>
                </a:r>
                <a:r>
                  <a:rPr lang="sv-FI" dirty="0" smtClean="0"/>
                  <a:t> as resistor R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7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20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126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5.2 Circuits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5.2 Circuits</dc:title>
  <dc:creator>Markus Norrby</dc:creator>
  <cp:lastModifiedBy>Markus Norrby</cp:lastModifiedBy>
  <cp:revision>5</cp:revision>
  <dcterms:created xsi:type="dcterms:W3CDTF">2015-08-24T12:00:10Z</dcterms:created>
  <dcterms:modified xsi:type="dcterms:W3CDTF">2015-08-24T12:46:45Z</dcterms:modified>
</cp:coreProperties>
</file>