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5C15F-84F4-425D-8F3F-CA70D080847F}" type="datetimeFigureOut">
              <a:rPr lang="sv-FI" smtClean="0"/>
              <a:t>19.1.2016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EFD57-DC60-431A-B6A3-8F8F100816E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963906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5C15F-84F4-425D-8F3F-CA70D080847F}" type="datetimeFigureOut">
              <a:rPr lang="sv-FI" smtClean="0"/>
              <a:t>19.1.2016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EFD57-DC60-431A-B6A3-8F8F100816E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860627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5C15F-84F4-425D-8F3F-CA70D080847F}" type="datetimeFigureOut">
              <a:rPr lang="sv-FI" smtClean="0"/>
              <a:t>19.1.2016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EFD57-DC60-431A-B6A3-8F8F100816E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861927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5C15F-84F4-425D-8F3F-CA70D080847F}" type="datetimeFigureOut">
              <a:rPr lang="sv-FI" smtClean="0"/>
              <a:t>19.1.2016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EFD57-DC60-431A-B6A3-8F8F100816E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187775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5C15F-84F4-425D-8F3F-CA70D080847F}" type="datetimeFigureOut">
              <a:rPr lang="sv-FI" smtClean="0"/>
              <a:t>19.1.2016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EFD57-DC60-431A-B6A3-8F8F100816E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617385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5C15F-84F4-425D-8F3F-CA70D080847F}" type="datetimeFigureOut">
              <a:rPr lang="sv-FI" smtClean="0"/>
              <a:t>19.1.2016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EFD57-DC60-431A-B6A3-8F8F100816E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257884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5C15F-84F4-425D-8F3F-CA70D080847F}" type="datetimeFigureOut">
              <a:rPr lang="sv-FI" smtClean="0"/>
              <a:t>19.1.2016</a:t>
            </a:fld>
            <a:endParaRPr lang="sv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EFD57-DC60-431A-B6A3-8F8F100816E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065294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5C15F-84F4-425D-8F3F-CA70D080847F}" type="datetimeFigureOut">
              <a:rPr lang="sv-FI" smtClean="0"/>
              <a:t>19.1.2016</a:t>
            </a:fld>
            <a:endParaRPr lang="sv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EFD57-DC60-431A-B6A3-8F8F100816E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70094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5C15F-84F4-425D-8F3F-CA70D080847F}" type="datetimeFigureOut">
              <a:rPr lang="sv-FI" smtClean="0"/>
              <a:t>19.1.2016</a:t>
            </a:fld>
            <a:endParaRPr lang="sv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EFD57-DC60-431A-B6A3-8F8F100816E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782284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5C15F-84F4-425D-8F3F-CA70D080847F}" type="datetimeFigureOut">
              <a:rPr lang="sv-FI" smtClean="0"/>
              <a:t>19.1.2016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EFD57-DC60-431A-B6A3-8F8F100816E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964716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5C15F-84F4-425D-8F3F-CA70D080847F}" type="datetimeFigureOut">
              <a:rPr lang="sv-FI" smtClean="0"/>
              <a:t>19.1.2016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EFD57-DC60-431A-B6A3-8F8F100816E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788449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5C15F-84F4-425D-8F3F-CA70D080847F}" type="datetimeFigureOut">
              <a:rPr lang="sv-FI" smtClean="0"/>
              <a:t>19.1.2016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EFD57-DC60-431A-B6A3-8F8F100816E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832172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FI" sz="3600" dirty="0" smtClean="0"/>
              <a:t>12.1 Interaction of </a:t>
            </a:r>
            <a:r>
              <a:rPr lang="sv-FI" sz="3600" dirty="0" err="1" smtClean="0"/>
              <a:t>matter</a:t>
            </a:r>
            <a:r>
              <a:rPr lang="sv-FI" sz="3600" dirty="0" smtClean="0"/>
              <a:t> with </a:t>
            </a:r>
            <a:r>
              <a:rPr lang="sv-FI" sz="3600" dirty="0" err="1" smtClean="0"/>
              <a:t>radiation</a:t>
            </a:r>
            <a:endParaRPr lang="sv-FI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v-FI" dirty="0" smtClean="0"/>
                  <a:t>Remember:</a:t>
                </a:r>
              </a:p>
              <a:p>
                <a:pPr lvl="1"/>
                <a:r>
                  <a:rPr lang="sv-FI" dirty="0" smtClean="0"/>
                  <a:t>Wave </a:t>
                </a:r>
                <a:r>
                  <a:rPr lang="sv-FI" dirty="0" err="1" smtClean="0"/>
                  <a:t>equation</a:t>
                </a:r>
                <a:r>
                  <a:rPr lang="sv-FI" dirty="0" smtClean="0"/>
                  <a:t>: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𝑐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𝑓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𝜆</m:t>
                    </m:r>
                  </m:oMath>
                </a14:m>
                <a:endParaRPr lang="sv-FI" dirty="0" smtClean="0"/>
              </a:p>
              <a:p>
                <a:pPr lvl="1"/>
                <a:r>
                  <a:rPr lang="sv-FI" dirty="0" err="1" smtClean="0"/>
                  <a:t>Photon</a:t>
                </a:r>
                <a:r>
                  <a:rPr lang="sv-FI" dirty="0" smtClean="0"/>
                  <a:t>: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𝐸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h𝑓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h𝑐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𝜆</m:t>
                        </m:r>
                      </m:den>
                    </m:f>
                  </m:oMath>
                </a14:m>
                <a:endParaRPr lang="sv-FI" dirty="0" smtClean="0"/>
              </a:p>
              <a:p>
                <a:pPr lvl="1"/>
                <a:r>
                  <a:rPr lang="sv-FI" dirty="0" err="1" smtClean="0"/>
                  <a:t>Photon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momentum</a:t>
                </a:r>
                <a:r>
                  <a:rPr lang="sv-FI" dirty="0" smtClean="0"/>
                  <a:t>: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𝑝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h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𝜆</m:t>
                        </m:r>
                      </m:den>
                    </m:f>
                  </m:oMath>
                </a14:m>
                <a:endParaRPr lang="sv-FI" dirty="0" smtClean="0"/>
              </a:p>
              <a:p>
                <a:pPr lvl="1"/>
                <a:r>
                  <a:rPr lang="sv-FI" dirty="0" smtClean="0"/>
                  <a:t>N2: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𝐹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𝑚𝑎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b="0" i="1" smtClean="0">
                            <a:latin typeface="Cambria Math"/>
                            <a:ea typeface="Cambria Math"/>
                          </a:rPr>
                          <m:t>Δ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𝑝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b="0" i="1" smtClean="0">
                            <a:latin typeface="Cambria Math"/>
                            <a:ea typeface="Cambria Math"/>
                          </a:rPr>
                          <m:t>Δ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den>
                    </m:f>
                    <m:r>
                      <a:rPr lang="sv-FI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𝑑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𝑑𝑡</m:t>
                        </m:r>
                      </m:den>
                    </m:f>
                    <m:r>
                      <a:rPr lang="sv-FI" b="0" i="1" smtClean="0">
                        <a:latin typeface="Cambria Math"/>
                        <a:ea typeface="Cambria Math"/>
                      </a:rPr>
                      <m:t>𝑝</m:t>
                    </m:r>
                  </m:oMath>
                </a14:m>
                <a:endParaRPr lang="sv-FI" dirty="0" smtClean="0"/>
              </a:p>
              <a:p>
                <a:pPr lvl="1"/>
                <a:r>
                  <a:rPr lang="sv-FI" dirty="0" smtClean="0"/>
                  <a:t>Einstein: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𝐸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𝑚</m:t>
                    </m:r>
                    <m:sSup>
                      <m:sSupPr>
                        <m:ctrlPr>
                          <a:rPr lang="sv-FI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</a:rPr>
                          <m:t>𝑐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sv-FI" dirty="0" smtClean="0"/>
              </a:p>
              <a:p>
                <a:pPr lvl="1"/>
                <a:endParaRPr lang="sv-FI" dirty="0" smtClean="0"/>
              </a:p>
              <a:p>
                <a:pPr marL="457200" lvl="1" indent="0">
                  <a:buNone/>
                </a:pPr>
                <a:endParaRPr lang="sv-FI" dirty="0"/>
              </a:p>
            </p:txBody>
          </p:sp>
        </mc:Choice>
        <mc:Fallback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5147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92696"/>
                <a:ext cx="8229600" cy="5433467"/>
              </a:xfrm>
            </p:spPr>
            <p:txBody>
              <a:bodyPr>
                <a:normAutofit fontScale="92500"/>
              </a:bodyPr>
              <a:lstStyle/>
              <a:p>
                <a:r>
                  <a:rPr lang="sv-FI" dirty="0" smtClean="0"/>
                  <a:t>Photoelectric </a:t>
                </a:r>
                <a:r>
                  <a:rPr lang="sv-FI" dirty="0" err="1" smtClean="0"/>
                  <a:t>effect</a:t>
                </a:r>
                <a:r>
                  <a:rPr lang="sv-FI" dirty="0" smtClean="0"/>
                  <a:t>: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 smtClean="0"/>
                  <a:t>Max E</a:t>
                </a:r>
                <a:r>
                  <a:rPr lang="sv-FI" baseline="-25000" dirty="0" smtClean="0"/>
                  <a:t>k</a:t>
                </a:r>
                <a:r>
                  <a:rPr lang="sv-FI" dirty="0" smtClean="0"/>
                  <a:t> of </a:t>
                </a:r>
                <a:r>
                  <a:rPr lang="sv-FI" dirty="0" err="1" smtClean="0"/>
                  <a:t>emitted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electrons</a:t>
                </a:r>
                <a:r>
                  <a:rPr lang="sv-FI" dirty="0" smtClean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v-F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𝑚𝑎𝑥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h𝑓</m:t>
                    </m:r>
                    <m:r>
                      <a:rPr lang="sv-FI" b="0" i="1" smtClean="0">
                        <a:latin typeface="Cambria Math"/>
                      </a:rPr>
                      <m:t>−</m:t>
                    </m:r>
                    <m:r>
                      <m:rPr>
                        <m:sty m:val="p"/>
                      </m:rPr>
                      <a:rPr lang="el-GR" b="0" i="1" smtClean="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endParaRPr lang="sv-FI" dirty="0" smtClean="0"/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b="1" dirty="0" smtClean="0">
                    <a:ea typeface="Cambria Math"/>
                  </a:rPr>
                  <a:t>Work funktion </a:t>
                </a:r>
                <a:r>
                  <a:rPr lang="sv-FI" dirty="0" smtClean="0">
                    <a:ea typeface="Cambria Math"/>
                  </a:rPr>
                  <a:t>(or ”</a:t>
                </a:r>
                <a:r>
                  <a:rPr lang="sv-FI" dirty="0" err="1" smtClean="0">
                    <a:ea typeface="Cambria Math"/>
                  </a:rPr>
                  <a:t>exit</a:t>
                </a:r>
                <a:r>
                  <a:rPr lang="sv-FI" dirty="0" smtClean="0">
                    <a:ea typeface="Cambria Math"/>
                  </a:rPr>
                  <a:t> </a:t>
                </a:r>
                <a:r>
                  <a:rPr lang="sv-FI" dirty="0" err="1" smtClean="0">
                    <a:ea typeface="Cambria Math"/>
                  </a:rPr>
                  <a:t>energy</a:t>
                </a:r>
                <a:r>
                  <a:rPr lang="sv-FI" dirty="0" smtClean="0">
                    <a:ea typeface="Cambria Math"/>
                  </a:rPr>
                  <a:t>”)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smtClean="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sv-FI" dirty="0" smtClean="0"/>
                  <a:t>, </a:t>
                </a:r>
                <a:r>
                  <a:rPr lang="sv-FI" b="1" dirty="0" smtClean="0"/>
                  <a:t>material </a:t>
                </a:r>
                <a:r>
                  <a:rPr lang="sv-FI" b="1" dirty="0" err="1" smtClean="0"/>
                  <a:t>constant</a:t>
                </a:r>
                <a:r>
                  <a:rPr lang="sv-FI" dirty="0" smtClean="0"/>
                  <a:t> for minimum </a:t>
                </a:r>
                <a:r>
                  <a:rPr lang="sv-FI" dirty="0" err="1" smtClean="0"/>
                  <a:t>energy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needed</a:t>
                </a:r>
                <a:r>
                  <a:rPr lang="sv-FI" dirty="0" smtClean="0"/>
                  <a:t> to </a:t>
                </a:r>
                <a:r>
                  <a:rPr lang="sv-FI" dirty="0" err="1" smtClean="0"/>
                  <a:t>emit</a:t>
                </a:r>
                <a:r>
                  <a:rPr lang="sv-FI" dirty="0" smtClean="0"/>
                  <a:t> an </a:t>
                </a:r>
                <a:r>
                  <a:rPr lang="sv-FI" dirty="0" err="1" smtClean="0"/>
                  <a:t>electron</a:t>
                </a:r>
                <a:r>
                  <a:rPr lang="sv-FI" dirty="0" smtClean="0"/>
                  <a:t>. </a:t>
                </a:r>
                <a:r>
                  <a:rPr lang="sv-FI" dirty="0" err="1" smtClean="0"/>
                  <a:t>Corresponds</a:t>
                </a:r>
                <a:r>
                  <a:rPr lang="sv-FI" dirty="0" smtClean="0"/>
                  <a:t> to the </a:t>
                </a:r>
                <a:r>
                  <a:rPr lang="sv-FI" b="1" dirty="0" err="1" smtClean="0"/>
                  <a:t>critical</a:t>
                </a:r>
                <a:r>
                  <a:rPr lang="sv-FI" b="1" dirty="0" smtClean="0"/>
                  <a:t> </a:t>
                </a:r>
                <a:r>
                  <a:rPr lang="sv-FI" b="1" dirty="0" err="1" smtClean="0"/>
                  <a:t>frequency</a:t>
                </a:r>
                <a:r>
                  <a:rPr lang="sv-FI" b="1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v-F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𝑐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b="0" i="1" smtClean="0">
                            <a:latin typeface="Cambria Math"/>
                            <a:ea typeface="Cambria Math"/>
                          </a:rPr>
                          <m:t>Φ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h</m:t>
                        </m:r>
                      </m:den>
                    </m:f>
                  </m:oMath>
                </a14:m>
                <a:r>
                  <a:rPr lang="sv-FI" dirty="0" smtClean="0"/>
                  <a:t>.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 err="1" smtClean="0"/>
                  <a:t>Voltage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needed</a:t>
                </a:r>
                <a:r>
                  <a:rPr lang="sv-FI" dirty="0" smtClean="0"/>
                  <a:t> to stop </a:t>
                </a:r>
                <a:r>
                  <a:rPr lang="sv-FI" dirty="0" err="1" smtClean="0"/>
                  <a:t>electrons</a:t>
                </a:r>
                <a:r>
                  <a:rPr lang="sv-FI" dirty="0" smtClean="0"/>
                  <a:t> </a:t>
                </a:r>
                <a:r>
                  <a:rPr lang="sv-FI" dirty="0"/>
                  <a:t>w</a:t>
                </a:r>
                <a:r>
                  <a:rPr lang="sv-FI" dirty="0" smtClean="0"/>
                  <a:t>ith initial maximum </a:t>
                </a:r>
                <a:r>
                  <a:rPr lang="sv-FI" dirty="0" err="1" smtClean="0"/>
                  <a:t>kinetic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energy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E</a:t>
                </a:r>
                <a:r>
                  <a:rPr lang="sv-FI" baseline="-25000" dirty="0" err="1" smtClean="0"/>
                  <a:t>max</a:t>
                </a:r>
                <a:r>
                  <a:rPr lang="sv-FI" baseline="-25000" dirty="0" smtClean="0"/>
                  <a:t> </a:t>
                </a:r>
                <a:r>
                  <a:rPr lang="sv-FI" dirty="0" smtClean="0"/>
                  <a:t>is: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𝑉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𝐸</m:t>
                            </m:r>
                          </m:e>
                          <m:sub>
                            <m:r>
                              <a:rPr lang="sv-FI" b="0" i="1" smtClean="0">
                                <a:latin typeface="Cambria Math"/>
                              </a:rPr>
                              <m:t>𝑚𝑎𝑥</m:t>
                            </m:r>
                          </m:sub>
                        </m:sSub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𝑒</m:t>
                        </m:r>
                      </m:den>
                    </m:f>
                  </m:oMath>
                </a14:m>
                <a:endParaRPr lang="sv-FI" dirty="0" smtClean="0"/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 err="1" smtClean="0"/>
                  <a:t>Plot</a:t>
                </a:r>
                <a:r>
                  <a:rPr lang="sv-FI" dirty="0" smtClean="0"/>
                  <a:t> E/f diagram</a:t>
                </a:r>
              </a:p>
              <a:p>
                <a:pPr lvl="2"/>
                <a:r>
                  <a:rPr lang="sv-FI" dirty="0" err="1" smtClean="0"/>
                  <a:t>Slope</a:t>
                </a:r>
                <a:r>
                  <a:rPr lang="sv-FI" dirty="0"/>
                  <a:t> </a:t>
                </a:r>
                <a:r>
                  <a:rPr lang="sv-FI" dirty="0" smtClean="0"/>
                  <a:t>gives h</a:t>
                </a:r>
              </a:p>
              <a:p>
                <a:pPr lvl="2"/>
                <a:r>
                  <a:rPr lang="sv-FI" dirty="0" err="1" smtClean="0"/>
                  <a:t>X-intercept</a:t>
                </a:r>
                <a:r>
                  <a:rPr lang="sv-FI" dirty="0" smtClean="0"/>
                  <a:t> gives </a:t>
                </a:r>
                <a:r>
                  <a:rPr lang="sv-FI" dirty="0" err="1" smtClean="0"/>
                  <a:t>critical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frequency</a:t>
                </a:r>
                <a:endParaRPr lang="sv-FI" dirty="0" smtClean="0"/>
              </a:p>
              <a:p>
                <a:pPr lvl="2"/>
                <a:r>
                  <a:rPr lang="sv-FI" dirty="0" err="1" smtClean="0"/>
                  <a:t>Y-intercept</a:t>
                </a:r>
                <a:r>
                  <a:rPr lang="sv-FI" dirty="0" smtClean="0"/>
                  <a:t> gives work </a:t>
                </a:r>
                <a:r>
                  <a:rPr lang="sv-FI" dirty="0" err="1" smtClean="0"/>
                  <a:t>function</a:t>
                </a:r>
                <a:endParaRPr lang="sv-FI" dirty="0" smtClean="0"/>
              </a:p>
              <a:p>
                <a:pPr lvl="1">
                  <a:buFont typeface="Arial" panose="020B0604020202020204" pitchFamily="34" charset="0"/>
                  <a:buChar char="•"/>
                </a:pPr>
                <a:endParaRPr lang="sv-FI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92696"/>
                <a:ext cx="8229600" cy="5433467"/>
              </a:xfrm>
              <a:blipFill rotWithShape="1">
                <a:blip r:embed="rId2"/>
                <a:stretch>
                  <a:fillRect l="-1481" t="-1347" r="-889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057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620688"/>
                <a:ext cx="8229600" cy="4525963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sv-FI" dirty="0" smtClean="0"/>
                  <a:t>Matter </a:t>
                </a:r>
                <a:r>
                  <a:rPr lang="sv-FI" dirty="0" err="1" smtClean="0"/>
                  <a:t>waves</a:t>
                </a:r>
                <a:r>
                  <a:rPr lang="sv-FI" dirty="0" smtClean="0"/>
                  <a:t>: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b="1" dirty="0" smtClean="0"/>
                  <a:t>de </a:t>
                </a:r>
                <a:r>
                  <a:rPr lang="sv-FI" b="1" dirty="0" err="1" smtClean="0"/>
                  <a:t>Broglie</a:t>
                </a:r>
                <a:r>
                  <a:rPr lang="sv-FI" b="1" dirty="0" smtClean="0"/>
                  <a:t> </a:t>
                </a:r>
                <a:r>
                  <a:rPr lang="sv-FI" b="1" dirty="0" err="1" smtClean="0"/>
                  <a:t>wavelength</a:t>
                </a:r>
                <a:r>
                  <a:rPr lang="sv-FI" dirty="0" smtClean="0"/>
                  <a:t>: </a:t>
                </a:r>
                <a14:m>
                  <m:oMath xmlns:m="http://schemas.openxmlformats.org/officeDocument/2006/math">
                    <m:r>
                      <a:rPr lang="sv-FI" i="1" smtClean="0">
                        <a:latin typeface="Cambria Math"/>
                        <a:ea typeface="Cambria Math"/>
                      </a:rPr>
                      <m:t>𝜆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h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𝑝</m:t>
                        </m:r>
                      </m:den>
                    </m:f>
                    <m:r>
                      <a:rPr lang="sv-FI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h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𝑚𝑣</m:t>
                        </m:r>
                      </m:den>
                    </m:f>
                  </m:oMath>
                </a14:m>
                <a:endParaRPr lang="sv-FI" dirty="0" smtClean="0"/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 smtClean="0"/>
                  <a:t>Can be </a:t>
                </a:r>
                <a:r>
                  <a:rPr lang="sv-FI" dirty="0" err="1" smtClean="0"/>
                  <a:t>used</a:t>
                </a:r>
                <a:r>
                  <a:rPr lang="sv-FI" dirty="0" smtClean="0"/>
                  <a:t> to </a:t>
                </a:r>
                <a:r>
                  <a:rPr lang="sv-FI" dirty="0" err="1" smtClean="0"/>
                  <a:t>calculate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interference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pattern</a:t>
                </a:r>
                <a:r>
                  <a:rPr lang="sv-FI" dirty="0"/>
                  <a:t> </a:t>
                </a:r>
                <a:r>
                  <a:rPr lang="sv-FI" dirty="0" smtClean="0"/>
                  <a:t>for </a:t>
                </a:r>
                <a:r>
                  <a:rPr lang="sv-FI" dirty="0" err="1" smtClean="0"/>
                  <a:t>particles</a:t>
                </a:r>
                <a:r>
                  <a:rPr lang="sv-FI" dirty="0" smtClean="0"/>
                  <a:t> (and in an interpretation of the </a:t>
                </a:r>
                <a:r>
                  <a:rPr lang="sv-FI" dirty="0" err="1" smtClean="0"/>
                  <a:t>Bohr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model</a:t>
                </a:r>
                <a:r>
                  <a:rPr lang="sv-FI" dirty="0" smtClean="0"/>
                  <a:t> of the H atom)</a:t>
                </a:r>
              </a:p>
              <a:p>
                <a:r>
                  <a:rPr lang="sv-FI" dirty="0" smtClean="0"/>
                  <a:t>Annihilation and pair </a:t>
                </a:r>
                <a:r>
                  <a:rPr lang="sv-FI" dirty="0" err="1" smtClean="0"/>
                  <a:t>production</a:t>
                </a:r>
                <a:endParaRPr lang="sv-FI" dirty="0" smtClean="0"/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 smtClean="0"/>
                  <a:t>A </a:t>
                </a:r>
                <a:r>
                  <a:rPr lang="sv-FI" b="1" dirty="0" err="1" smtClean="0"/>
                  <a:t>particle-antiparticle</a:t>
                </a:r>
                <a:r>
                  <a:rPr lang="sv-FI" b="1" dirty="0" smtClean="0"/>
                  <a:t> pair </a:t>
                </a:r>
                <a:r>
                  <a:rPr lang="sv-FI" dirty="0" err="1" smtClean="0"/>
                  <a:t>annihilates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into</a:t>
                </a:r>
                <a:r>
                  <a:rPr lang="sv-FI" dirty="0" smtClean="0"/>
                  <a:t> </a:t>
                </a:r>
                <a:r>
                  <a:rPr lang="sv-FI" b="1" dirty="0" err="1" smtClean="0"/>
                  <a:t>two</a:t>
                </a:r>
                <a:r>
                  <a:rPr lang="sv-FI" b="1" dirty="0" smtClean="0"/>
                  <a:t> </a:t>
                </a:r>
                <a:r>
                  <a:rPr lang="sv-FI" b="1" dirty="0" err="1" smtClean="0"/>
                  <a:t>photons</a:t>
                </a:r>
                <a:r>
                  <a:rPr lang="sv-FI" dirty="0" smtClean="0"/>
                  <a:t> (to </a:t>
                </a:r>
                <a:r>
                  <a:rPr lang="sv-FI" dirty="0" err="1" smtClean="0"/>
                  <a:t>conserve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momentum</a:t>
                </a:r>
                <a:r>
                  <a:rPr lang="sv-FI" dirty="0" smtClean="0"/>
                  <a:t>)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 smtClean="0"/>
                  <a:t>The </a:t>
                </a:r>
                <a:r>
                  <a:rPr lang="sv-FI" dirty="0" err="1" smtClean="0"/>
                  <a:t>inverse</a:t>
                </a:r>
                <a:r>
                  <a:rPr lang="sv-FI" dirty="0" smtClean="0"/>
                  <a:t> process </a:t>
                </a:r>
                <a:r>
                  <a:rPr lang="sv-FI" dirty="0" err="1" smtClean="0"/>
                  <a:t>needs</a:t>
                </a:r>
                <a:r>
                  <a:rPr lang="sv-FI" dirty="0" smtClean="0"/>
                  <a:t> a </a:t>
                </a:r>
                <a:r>
                  <a:rPr lang="sv-FI" dirty="0" err="1" smtClean="0"/>
                  <a:t>nearby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particle</a:t>
                </a:r>
                <a:r>
                  <a:rPr lang="sv-FI" dirty="0" smtClean="0"/>
                  <a:t> (</a:t>
                </a:r>
                <a:r>
                  <a:rPr lang="sv-FI" dirty="0" err="1" smtClean="0"/>
                  <a:t>usualy</a:t>
                </a:r>
                <a:r>
                  <a:rPr lang="sv-FI" dirty="0" smtClean="0"/>
                  <a:t> an </a:t>
                </a:r>
                <a:r>
                  <a:rPr lang="sv-FI" dirty="0" err="1" smtClean="0"/>
                  <a:t>atomic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nucleus</a:t>
                </a:r>
                <a:r>
                  <a:rPr lang="sv-FI" dirty="0" smtClean="0"/>
                  <a:t>) to </a:t>
                </a:r>
                <a:r>
                  <a:rPr lang="sv-FI" dirty="0" err="1" smtClean="0"/>
                  <a:t>conserve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momentum</a:t>
                </a:r>
                <a:endParaRPr lang="sv-FI" dirty="0" smtClean="0"/>
              </a:p>
              <a:p>
                <a:pPr lvl="1">
                  <a:buFont typeface="Arial" panose="020B0604020202020204" pitchFamily="34" charset="0"/>
                  <a:buChar char="•"/>
                </a:pPr>
                <a:endParaRPr lang="sv-FI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620688"/>
                <a:ext cx="8229600" cy="4525963"/>
              </a:xfrm>
              <a:blipFill rotWithShape="1">
                <a:blip r:embed="rId2"/>
                <a:stretch>
                  <a:fillRect l="-1556" t="-2695" r="-1778" b="-1078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7903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908720"/>
                <a:ext cx="8229600" cy="4525963"/>
              </a:xfrm>
            </p:spPr>
            <p:txBody>
              <a:bodyPr>
                <a:normAutofit/>
              </a:bodyPr>
              <a:lstStyle/>
              <a:p>
                <a:r>
                  <a:rPr lang="sv-FI" dirty="0" smtClean="0"/>
                  <a:t>Quantisation of </a:t>
                </a:r>
                <a:r>
                  <a:rPr lang="sv-FI" dirty="0" err="1" smtClean="0"/>
                  <a:t>angular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momentum</a:t>
                </a:r>
                <a:endParaRPr lang="sv-FI" dirty="0" smtClean="0"/>
              </a:p>
              <a:p>
                <a:pPr lvl="1"/>
                <a:r>
                  <a:rPr lang="sv-FI" b="1" dirty="0" err="1" smtClean="0"/>
                  <a:t>Angular</a:t>
                </a:r>
                <a:r>
                  <a:rPr lang="sv-FI" b="1" dirty="0" smtClean="0"/>
                  <a:t> </a:t>
                </a:r>
                <a:r>
                  <a:rPr lang="sv-FI" b="1" dirty="0" err="1" smtClean="0"/>
                  <a:t>momentum</a:t>
                </a:r>
                <a:r>
                  <a:rPr lang="sv-FI" dirty="0" smtClean="0"/>
                  <a:t>: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𝐿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𝐽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𝜔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𝑚</m:t>
                    </m:r>
                    <m:sSup>
                      <m:sSupPr>
                        <m:ctrlPr>
                          <a:rPr lang="sv-FI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𝑟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f>
                      <m:fPr>
                        <m:ctrlPr>
                          <a:rPr lang="sv-FI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𝑣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𝑟</m:t>
                        </m:r>
                      </m:den>
                    </m:f>
                    <m:r>
                      <a:rPr lang="sv-FI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𝑚𝑣𝑟</m:t>
                    </m:r>
                  </m:oMath>
                </a14:m>
                <a:endParaRPr lang="sv-FI" dirty="0" smtClean="0"/>
              </a:p>
              <a:p>
                <a:pPr lvl="1"/>
                <a:r>
                  <a:rPr lang="sv-FI" dirty="0" err="1" smtClean="0"/>
                  <a:t>Bohr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assumed</a:t>
                </a:r>
                <a:r>
                  <a:rPr lang="sv-FI" dirty="0" smtClean="0"/>
                  <a:t> L is </a:t>
                </a:r>
                <a:r>
                  <a:rPr lang="sv-FI" b="1" dirty="0" err="1" smtClean="0"/>
                  <a:t>quantized</a:t>
                </a:r>
                <a:r>
                  <a:rPr lang="sv-FI" dirty="0" smtClean="0"/>
                  <a:t>: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𝐿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𝑛</m:t>
                    </m:r>
                    <m:r>
                      <a:rPr lang="sv-FI" b="0" i="1" smtClean="0">
                        <a:latin typeface="Cambria Math"/>
                      </a:rPr>
                      <m:t>⋅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h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  <m:r>
                          <a:rPr lang="sv-FI" b="0" i="1" smtClean="0">
                            <a:latin typeface="Cambria Math"/>
                          </a:rPr>
                          <m:t>𝜋</m:t>
                        </m:r>
                      </m:den>
                    </m:f>
                  </m:oMath>
                </a14:m>
                <a:r>
                  <a:rPr lang="sv-FI" dirty="0" smtClean="0"/>
                  <a:t> </a:t>
                </a:r>
              </a:p>
              <a:p>
                <a:pPr lvl="1"/>
                <a:r>
                  <a:rPr lang="sv-FI" dirty="0" smtClean="0"/>
                  <a:t>This </a:t>
                </a:r>
                <a:r>
                  <a:rPr lang="sv-FI" b="1" dirty="0" err="1" smtClean="0"/>
                  <a:t>allows</a:t>
                </a:r>
                <a:r>
                  <a:rPr lang="sv-FI" b="1" dirty="0" smtClean="0"/>
                  <a:t> </a:t>
                </a:r>
                <a:r>
                  <a:rPr lang="sv-FI" b="1" dirty="0" err="1"/>
                  <a:t>o</a:t>
                </a:r>
                <a:r>
                  <a:rPr lang="sv-FI" b="1" dirty="0" err="1" smtClean="0"/>
                  <a:t>nly</a:t>
                </a:r>
                <a:r>
                  <a:rPr lang="sv-FI" b="1" dirty="0" smtClean="0"/>
                  <a:t> </a:t>
                </a:r>
                <a:r>
                  <a:rPr lang="sv-FI" b="1" dirty="0" err="1" smtClean="0"/>
                  <a:t>certain</a:t>
                </a:r>
                <a:r>
                  <a:rPr lang="sv-FI" b="1" dirty="0" smtClean="0"/>
                  <a:t> </a:t>
                </a:r>
                <a:r>
                  <a:rPr lang="sv-FI" b="1" dirty="0" err="1" smtClean="0"/>
                  <a:t>orbits</a:t>
                </a:r>
                <a:r>
                  <a:rPr lang="sv-FI" b="1" dirty="0" smtClean="0"/>
                  <a:t> </a:t>
                </a:r>
                <a:r>
                  <a:rPr lang="sv-FI" dirty="0" smtClean="0"/>
                  <a:t>in an H-atom: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𝑟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h</m:t>
                            </m:r>
                          </m:e>
                          <m:sup>
                            <m:r>
                              <a:rPr lang="sv-FI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4</m:t>
                        </m:r>
                        <m:sSup>
                          <m:sSup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𝜋</m:t>
                            </m:r>
                          </m:e>
                          <m:sup>
                            <m:r>
                              <a:rPr lang="sv-FI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sv-FI" b="0" i="1" smtClean="0">
                            <a:latin typeface="Cambria Math"/>
                          </a:rPr>
                          <m:t>𝑘</m:t>
                        </m:r>
                        <m:sSup>
                          <m:sSup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sv-FI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sv-FI" b="0" i="1" smtClean="0">
                            <a:latin typeface="Cambria Math"/>
                          </a:rPr>
                          <m:t>𝑚</m:t>
                        </m:r>
                      </m:den>
                    </m:f>
                    <m:r>
                      <a:rPr lang="sv-FI" b="0" i="1" smtClean="0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sv-FI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sv-FI" b="0" i="1" smtClean="0">
                        <a:latin typeface="Cambria Math"/>
                      </a:rPr>
                      <m:t>≈0.5⋅</m:t>
                    </m:r>
                    <m:sSup>
                      <m:sSupPr>
                        <m:ctrlPr>
                          <a:rPr lang="sv-FI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</a:rPr>
                          <m:t>−10</m:t>
                        </m:r>
                      </m:sup>
                    </m:sSup>
                    <m:r>
                      <a:rPr lang="sv-FI" b="0" i="1" smtClean="0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sv-FI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sv-FI" dirty="0" smtClean="0"/>
                  <a:t> m</a:t>
                </a:r>
              </a:p>
              <a:p>
                <a:pPr lvl="1"/>
                <a:r>
                  <a:rPr lang="sv-FI" dirty="0" smtClean="0"/>
                  <a:t>The </a:t>
                </a:r>
                <a:r>
                  <a:rPr lang="sv-FI" dirty="0" err="1" smtClean="0"/>
                  <a:t>energy</a:t>
                </a:r>
                <a:r>
                  <a:rPr lang="sv-FI" dirty="0" smtClean="0"/>
                  <a:t> of </a:t>
                </a:r>
                <a:r>
                  <a:rPr lang="sv-FI" dirty="0" err="1" smtClean="0"/>
                  <a:t>such</a:t>
                </a:r>
                <a:r>
                  <a:rPr lang="sv-FI" dirty="0" smtClean="0"/>
                  <a:t> an </a:t>
                </a:r>
                <a:r>
                  <a:rPr lang="sv-FI" dirty="0" err="1" smtClean="0"/>
                  <a:t>orbit</a:t>
                </a:r>
                <a:r>
                  <a:rPr lang="sv-FI" dirty="0" smtClean="0"/>
                  <a:t>: </a:t>
                </a:r>
                <a:r>
                  <a:rPr lang="sv-FI" b="0" i="1" dirty="0" smtClean="0">
                    <a:latin typeface="Cambria Math"/>
                  </a:rPr>
                  <a:t/>
                </a:r>
                <a:br>
                  <a:rPr lang="sv-FI" b="0" i="1" dirty="0" smtClean="0">
                    <a:latin typeface="Cambria Math"/>
                  </a:rPr>
                </a:b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𝐸</m:t>
                    </m:r>
                    <m:r>
                      <a:rPr lang="sv-FI" b="0" i="1" smtClean="0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  <m:sSup>
                          <m:sSup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𝜋</m:t>
                            </m:r>
                          </m:e>
                          <m:sup>
                            <m:r>
                              <a:rPr lang="sv-FI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sv-FI" b="0" i="1" smtClean="0">
                            <a:latin typeface="Cambria Math"/>
                          </a:rPr>
                          <m:t>𝑚</m:t>
                        </m:r>
                        <m:sSup>
                          <m:sSup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sv-FI" b="0" i="1" smtClean="0">
                                <a:latin typeface="Cambria Math"/>
                              </a:rPr>
                              <m:t>4</m:t>
                            </m:r>
                          </m:sup>
                        </m:sSup>
                        <m:sSup>
                          <m:sSup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𝑘</m:t>
                            </m:r>
                          </m:e>
                          <m:sup>
                            <m:r>
                              <a:rPr lang="sv-FI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h</m:t>
                            </m:r>
                          </m:e>
                          <m:sup>
                            <m:r>
                              <a:rPr lang="sv-FI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f>
                      <m:fPr>
                        <m:ctrlPr>
                          <a:rPr lang="sv-F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𝑛</m:t>
                            </m:r>
                          </m:e>
                          <m:sup>
                            <m:r>
                              <a:rPr lang="sv-FI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sv-FI" b="0" i="1" smtClean="0">
                        <a:latin typeface="Cambria Math"/>
                      </a:rPr>
                      <m:t>≈−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13.6</m:t>
                        </m:r>
                      </m:num>
                      <m:den>
                        <m:sSup>
                          <m:sSup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𝑛</m:t>
                            </m:r>
                          </m:e>
                          <m:sup>
                            <m:r>
                              <a:rPr lang="sv-FI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sv-FI" dirty="0" smtClean="0"/>
                  <a:t> eV</a:t>
                </a:r>
                <a:endParaRPr lang="sv-FI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908720"/>
                <a:ext cx="8229600" cy="4525963"/>
              </a:xfrm>
              <a:blipFill rotWithShape="1">
                <a:blip r:embed="rId2"/>
                <a:stretch>
                  <a:fillRect l="-1704" t="-1750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8950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0375" y="465139"/>
                <a:ext cx="8229600" cy="803622"/>
              </a:xfrm>
            </p:spPr>
            <p:txBody>
              <a:bodyPr/>
              <a:lstStyle/>
              <a:p>
                <a:r>
                  <a:rPr lang="sv-FI" dirty="0" smtClean="0"/>
                  <a:t>Scrödinger</a:t>
                </a:r>
                <a:r>
                  <a:rPr lang="sv-FI" dirty="0"/>
                  <a:t> </a:t>
                </a:r>
                <a:r>
                  <a:rPr lang="sv-FI" dirty="0" err="1" smtClean="0"/>
                  <a:t>wave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function</a:t>
                </a:r>
                <a:r>
                  <a:rPr lang="sv-FI" dirty="0" smtClean="0"/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sv-FI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sv-FI" b="0" i="1" smtClean="0">
                            <a:latin typeface="Cambria Math"/>
                          </a:rPr>
                          <m:t>𝐻</m:t>
                        </m:r>
                      </m:e>
                    </m:acc>
                    <m:r>
                      <a:rPr lang="sv-FI" i="1" smtClean="0">
                        <a:latin typeface="Cambria Math"/>
                        <a:ea typeface="Cambria Math"/>
                      </a:rPr>
                      <m:t>𝜓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𝐸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𝜓</m:t>
                    </m:r>
                  </m:oMath>
                </a14:m>
                <a:endParaRPr lang="sv-FI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0375" y="465139"/>
                <a:ext cx="8229600" cy="803622"/>
              </a:xfrm>
              <a:blipFill rotWithShape="1">
                <a:blip r:embed="rId2"/>
                <a:stretch>
                  <a:fillRect l="-1704" t="-7576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http://mccord.cm.utexas.edu/courses/fall2010/ch301/review/images/schrod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68" y="1196752"/>
            <a:ext cx="38290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data:image/png;base64,iVBORw0KGgoAAAANSUhEUgAAAV0AAABOCAMAAAC0YzUEAAABI1BMVEX///9tXUbd29fm5OEAAACop6U5OjvSwatcTjj7+/v8+vcRAAD///1BQkOurKrFtJz28u15alUzKh2bkYOJeGHj2MvOz8/Ev7g0JxCpoJT/+e3t5dujm5H//fcmJSP29vbdzbhLQC+ZhGft38yqmH89NCeQiX/W0MiKf28lFwBkZGR/dmr27uOnmohhU0CIgnvDw8O6qZEeGBAVCADq2sUeFACJiYphX129tKe3oH9QS0VvZVhHOSTc19CTj4nEtaHXy7yfimtbW1t6aE7jzrJOPiP/8NxTSDhOTk10aVlAPDfr1bd2cWmShG+hn53Twac7LA7NtZQWFhT/79BpXU2OeVqxmXc0MCt8fX4uIQeBc2GuoZArJBlcVEslEwBqXUtiTzMO8QDVAAAR3ElEQVR4nO1cC1viSNY+JGGAmIYghAgxHa4GMSJRkMhd6QZULuuODtNcxv7/v+KrygUhBERn99mvd3mfB3KrnKq8OXXqVNWpAOyxxx577LHHHnvs8d8C/29f5hX1P12K/xwq8/lvuR3Tsu3xd+FD0t2nHy8RiCT9flHYncXR5Afz97HMB+8wkWofedf4mf62491Psli++VB+bu8uqRRumU5WfYrZEoiCYjvDqfVNFAirD8im+a2Zx9ZkS6pn6x1O4PDb5uOdvN9+xbMDu0IL/aFiXNc3pUg5ndyJXc71ctZaHLGDP0RbAjbbDkdjitYBrtWKsxBHheBe4o7CRO0+3FjSVnawnVx2gGSzoClYdsvHtOIMSFlt6z0xe8Xp9NvZKJLF+JKyJUqCeBw/yA7sEvOuvq3fbKi02kPU6fRO7NKSlMoXrYN0cq3S+yRJunXDeV7pvB7yoHbxm5S/S07CGJS2EF6IoMPu7Zkj2Ww6zdw8C4xrdsMEurr6VLZoLxPIRBwyvcDNyzfEwlNXgODsRhwlZHztfXZ95J9hEj2M8CQ62zshfvl5djECZXNHrhGOCcifRIDyQzbDwVejnWjkN9kGcbLQ16e5vd47QPBKJFWA20MCSq+6XWkdOVZFHcVpyc4uRmdMA60h/ZVQMdMlGTJdXdT77EqhU7/WZIR2yH27IcnXv8eu8tV8ba4Tu10wwLoiI8qN2RVNdpVZfJO0YdvaSzgWywax3yIpDbFbB8plvI3EFpUnj5zYhYyHDLqPA7RERXV2L/M7sguFbjyUJ9hCoeCsWX+P3VTUAwecvts5cDKTsWa0GCywVBaxK7SoE+Ps/MJRGhcV/Fa2XKnomGZZticau05LpSCkD4kU1TAqxE11s1PixK6mwUOURPyQIP1w0eqsrlAXuqjN7Pqsf39wQNYc35iFv8Fu8XKSzs4MdtVMZ/mS8ahssKsOSgV4eqgmLqsP9+bFdNep1vtL6XTFyvak8l7mymSsDsZpkDPV+T+r44mZPfHX5qd1YLeST4euLAbkxByJerg3jMtmdn+6MH5KrDfP1NdduWV8nl2mgmzu9MHwwvrl5Svc7Q1WoZtTAsgf+JGE6jiwsBypkrwujbhqQiyYNAWUz97L3U9JQBzGsbjJbLo4TR5tdjXW2T2ZdaBYai2OU4PLc6tR2Mwub8BHljRIXmz1sT/PbnHWfGO1t0wHG3I/nKNt/kKE1qFuk3CrZsFHrTmXAJESCWTC9KhSmfN3MqfDrywUTnUX7vbwzeyx3duNXZp1dnNVZBvGS156+nLx4t+3u03U/CVCxW1dqM+zm5p5QBmb3eUvoaUrbBHUPtq2hwDJoG4G3me3RkLkh+nwcoeBdzIXk2GaOXfpRha3aousg+GPsJtF+lFdOpEufYDddgOACm+zDKlSyOn0MrutFSvJqoORuXvSh+OEuf/FJmYQR39El3g8bOnH9+YWw3fgwC75+sS+pk3rscJu8dtKQm6g2wE5QVotSvj0zdJsYZchTlXbNS3R4TOPy8W+WhiW99ktImKb28gVtGj0m0Mru8Su4F0ezWG95/Gv1uNqJ1GruKvsMp4m3ojx4wtDZVvRaHORjSO7IERPmlYdXWH3ZL6Uik6WwXuCbV39+MRQ2fhxdLrooGxht4ieNW4712o0lp2TIhJlFXOXnvAnscSuyC31rWL3VRGcmpwVdpniDcdt7g1Y7PoKm1KssCssd+K1Wh342sZu/YJdiX9/RGk7/v3sFuO/I0bRT2FScaxYPIX09q68foPFbifFFhnyZyJxtvnpLHYlBzkGLHYVz+8dYyQkJcZ1JfsL+cpNJ5/DhMUu0f7YoOA6/u3sqpNpiRl1bxmVGswPsFFsUJKUSvTXbzDYVdTLQcIlgQ9hs/Cd2SXC6rzRmXwBpXo4yFDIQMapoSSFM+/rLuHaoSe9FZvYZQlHkJsurEEw2U1MYQrsaxI5lmgPNeqC6zCX+0Kpdkm0pbvcLNvy0JuLofsEOrtSJFLoRSK4XSLtqWiT3UJQYDQIocc8/irEHlAWIaqay1FnLDgVe8EuG4n483yEYB1kLyWnN170bWFXcznhpwaq44V1qCa7aeoiAAJm9wcBhSMSiEwS+/GKLYt2ymLXTY0WxSi21yXrzqjOLtFuB2ftdhgdJ22J2kVLdzMJf0pnN/QFudSoI91/ECFGIUfvZV32y4Jdud12jYPtZAqY240P2WYEByHGJXKb7pKOkJYusBvSmFdNdh95b6nFLrFbP41A7My7lsVCd6+9b10X2kn0Qnd9qAh3tD5VsZbI0l2FC1ED8Rizi349lEUZGRPPVdHhHlO2zi4SK7s4lqWd01nJnQpoELNNd9/HU+braGsCg13ka98N2Dxi99RgV5gnrQ6SDQa7Qne7WAMLu3u3KYXJrszDU1dZsHuib1OZxhbZf9PuDsZ56+k+z266c97dmsBg9/Xc005x+XCsdcSLtzXkuvLews+RU8/aYHfDyLgNC3YdWkcDJruRtpzUmGytKGYrbKo7EaHjvQ06j7CZWLD78hl2RzzT/8Pc/zS7jAKt8IZrKd2TMdgVZF5Af7LCybJP5hG7ouznjP5UqjEcLjk9BrusbHcVuOvhsGM7t/B3raaf1YZD3uqmYVthssvKfD3GyjKJfyQqByqSn7deLn899JvZCYsx84W/y23zd2Oc2W9hUM7+t3EG9EBDq7O2ld343V1o8/BN7NaqAL7ycuc7FkpOmuIu4wxKkxi9vtFr7wlbYFWy6bLRu9ZX83lkIqlielO523tpl3EGhG8Bcqr3a+iTdL5l5efcVztZsSaR4O3EVG1OI9MDg94TXEwyvUtfrdXNVqhN+omqMMmYhfBNllzzWPgeIsjG7jh6rl4vdjexixE6WT12Hmdwoffdmnlg6NqRXYwq6nEziYHoOTS1dwO70+OlgwJqo73Dt+K0DXXFQ8rsk2LVvm3sHheBnZd0WaTxW4b/uJDmHO7ir5DXdRDZlV3ybei4t4Vdrrc6KeS7cmCXPuNBcSFmhwd4BHJHdqfIhzgfC/BImRWaDW6psQaUH+ciEwwuhj2Y6TEDDDmtkCJ7Oy2kzdPb2MVOxTUewFIoDYAyx03F1pDn3Sz4EQDq0aGb5YYR4N38sIGI8nlRw0FQu7ErpjpSrS4PeQ2rQXlTC8UUaTh6RPn6LSOJdHdthFvhYHgLEQrVoyGFZFe2vKxl0Z4exB5Q1iOLXTJhG7xgNf+QUDQ/cH5Nu8apVNyRzrtMdmMcajxZ0JLPYW9dQbzsZHeRia48of/AIQet05ZZHtTwun6aCqcEyfoLwaJqOqKCT7MLPPCaKefuqJ0sg+/eGw4dygwV9H5Hh2cberW/l73Z6SFXLA28bavKFu3jBGLzoX1eTaIO910u9xvWidy7cxNITM+bHfSQNRnnchVrgJM8srHrvyH/cMMkB/S4xl/MkG2tUpVcmTIsAzOquELZIFusyX02uDI28g677jSuI9k742dAztwvrgvdewm10IhdH3rzKH/4Rg08gecEuQu74bkCNwnykUrrbULg0O4ZGKjmYzDoKtrB0iD92rxa/SoAZEalgw+qZ3qFpyVOHt7LH9lJpLPVO9Q9bAY8D9YTEqe2MQh/aURy+tNVLiBeigOM5yOPag7gsz/SjM87YLp/QpkOB5fHYrezy2f1tL0LXa6JwsHScGYkf3As4SZGMtlVZ0ipDkP0Luzil5/si6GxURM6V47zWcUSYvUsB43ZEqH2OWHmD/RCUXfQlwiLwFO4jdhhTlijUMtxdwENZEnosWVJ/ujbRqvJAeUy2H1A7F7GAf6J/Idzc6rk6VIGqeaHqwYX9nVDO+suN0BJZVDGU/SzFEcMtd8EkCnBjXq2S+w+IXZberXdgV1kyo+GULb8gbZjPEMRKUvs4Vispt/OCfZ4BuYWKU2zRvryA5FpGwqUOIZ3oCFWBdTlxHbaT1mc1uwNJinI+TPGxm4skzVK+5QQIHXKA9Xgb4qnKwqyjd1Ut9Iv9wKoDPfNeyowMlSH/L4kgHMB640A9WYZWKrQOZxie/I+u9+HED9ICZfWPAXhHIvzEAXtgJF/LDktjbw9UaFGYhcJ6TA9rZlK5Tgrv/KE6MUN/4G8OCpFjJ/Mk/G1WBx3AG7a4hlm90+IX8UBnqu/DxJmC8v+kCGcYyBxf/4tsTq9u41ddzlXxu1446yX/dbvm+4XmV16SmF6lg2IzXKIDZXVx34f6ezortc0bn+/VcuelYsgL8y4mE468fF7/6z/CHL2rYfcWhctqtnqeQzPJff6JjvMYLiWzIZi/+wMk6T1ytbohlRp2VPJZ9mQkkJPx/Wz36blc1TI/tsENjM6O7vALUb1smeL8NuhJyzs1PFfx86RTm9gz9P2AFMntDbEQK6JGzhNvm3HezGQW0CuxRjuEulEfTTE2MAn2MXxu++PnMRVYscQZlbdHmK6DkltffCON0Si9mLtwK68OXZiK9xXn7hJZHeIPd+9LtG7h6kb+HTsOUJ97VXuHHv+cRR6vfL8f3jdxLxc7v35ny7EHnvssccee+yxxx577LHHHnvssccee+zxrwXj8/kYoPVlAVYoFoMPfBLaShINjD4+TK8O5ErSUnAg2nVcVoBXGxgJaUn/AIEPSzXlbxTG2PP6hSEMugMBisk2C4zHnCxTbkiA1FG006QqHnh5FgBao5Vhev7+IrEYaeeSEhCqwyQJF+6eHYdcfmBGNZ45P+3G2XYVUR2IL6fyRdsXrrfgQ1cHWvZFbr8gfMYTNfCkLXMTZRhP1JrFUMKI3teEAAfXIOAwCu18ZdYictpaCrSSk0j1Wk7fS9BX+ml+HGtWAzKThAhFAK2uTMUxUW/K113MAsV66I9Xnb+N8AtBMiJIcg/owaQXGaSfb9FQN9kY5GcyZndENaBTW5lVVxJZBvo98yhe7hYRSXOHOblKvgMpFt2ruCiT3QgQrpWJR+nKD7TL+sRJfTKuo3OurR8J+BUg6V/G4DJ4Lhwzrf6JK+2zOpgoQNbqoFI8XF3DOaXBOQ5ZGz2n1bweXBWl4j6Ym5FOoWA6lImj2/VjyYR+qVPqQ9OYzHJTEmJXHBwQTNKNNDRQTacNRtMz2ccmjIAVOj2ZpDM8iOnBL20baEGpl1mBBZ5qocN6A6CLQ4OJxKTRUEA6KoDU9xauclqtEcPRTYi4/GvjQrcm11TQ5aIMy6DNUkmy18ehJEgQe+vVYayX1w7uQwdGg0VOvOkxYm5KS0d4Xj+VyV43dEa7ly7XK6UHzECkJuRSE8Q6XjHyC4NwtV2ztmuClAofhj0AMxwsHjnQ7ScO9AJa9lN3PDYXeiA2WTKjoNl+RpZDlL4ymy1PpBcWsws44pRWBB1GE9egWHFg2vIYP5w94zUKkh6ozZesDxZc9WU5TRlhlLWLzlyP8y1c/dLsSgQRuSMJgr3Xl8xXRINdRs3o2imZwWFXRqi7zu5oZtploRvGVV2nWp6lyUZMj9jT2W0e69BtcKw6RvQvssR2F4vWYyHdf1kXcKM5ML46hPblsK/m/nxQyP8f6HaXfcYrkZpZ9BdETNJB44sCUs1QJpPdMr4ensT0D16B8hwGJT9AviuN2X1yayVkjh9PORxvktWhewXy4QDnYHkIFrteP17PgC8x2M/F7FJR5BHTeN8feJrVjTC3XxvG2jX+tEA027ixapZpkP4yWJX0Ne2iQOUEbDdVrNsH+NtNws/vSPEyxHXfB/JfSVCy3UE4jwlU57aoK/qYGhCRiMtil7/SvVom1GCA+AcOMHykLmgI54jqIIZckyh6wflgIaEiOf7sL92qgfU1AbYQTh7r4c2SC3llfqPCano4aIzz+/VlUrHvSC/9pJ68gr9omMSfZyALc7xiJ3OsW4xq0yZf4v0FnvcvVk+hXb3+Y4+M9GNzrPjDAijHLziJ4EaGSRkmXmR0ILU3L6n/xcBa0Up82lKY1LMtOioysDiS8dctRf2WWBNHmYpz/XY+uWv3ldEWEUfNJrqJMV7otAV4ib3+AqZrIWb/BZDNZT9C2n5FHI3M3lPqrcoqj5iDb3qwdj3wAT406+OGyx+I0fcLNzibuL0a/O+C+1dWYmLTF/L22GOPPfbYY489NuP/ABiiJUuANm/P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FI"/>
          </a:p>
        </p:txBody>
      </p:sp>
      <p:sp>
        <p:nvSpPr>
          <p:cNvPr id="5" name="AutoShape 6" descr="data:image/png;base64,iVBORw0KGgoAAAANSUhEUgAAAV0AAABOCAMAAAC0YzUEAAABI1BMVEX///9tXUbd29fm5OEAAACop6U5OjvSwatcTjj7+/v8+vcRAAD///1BQkOurKrFtJz28u15alUzKh2bkYOJeGHj2MvOz8/Ev7g0JxCpoJT/+e3t5dujm5H//fcmJSP29vbdzbhLQC+ZhGft38yqmH89NCeQiX/W0MiKf28lFwBkZGR/dmr27uOnmohhU0CIgnvDw8O6qZEeGBAVCADq2sUeFACJiYphX129tKe3oH9QS0VvZVhHOSTc19CTj4nEtaHXy7yfimtbW1t6aE7jzrJOPiP/8NxTSDhOTk10aVlAPDfr1bd2cWmShG+hn53Twac7LA7NtZQWFhT/79BpXU2OeVqxmXc0MCt8fX4uIQeBc2GuoZArJBlcVEslEwBqXUtiTzMO8QDVAAAR3ElEQVR4nO1cC1viSNY+JGGAmIYghAgxHa4GMSJRkMhd6QZULuuODtNcxv7/v+KrygUhBERn99mvd3mfB3KrnKq8OXXqVNWpAOyxxx577LHHHnvs8d8C/29f5hX1P12K/xwq8/lvuR3Tsu3xd+FD0t2nHy8RiCT9flHYncXR5Afz97HMB+8wkWofedf4mf62491Psli++VB+bu8uqRRumU5WfYrZEoiCYjvDqfVNFAirD8im+a2Zx9ZkS6pn6x1O4PDb5uOdvN9+xbMDu0IL/aFiXNc3pUg5ndyJXc71ctZaHLGDP0RbAjbbDkdjitYBrtWKsxBHheBe4o7CRO0+3FjSVnawnVx2gGSzoClYdsvHtOIMSFlt6z0xe8Xp9NvZKJLF+JKyJUqCeBw/yA7sEvOuvq3fbKi02kPU6fRO7NKSlMoXrYN0cq3S+yRJunXDeV7pvB7yoHbxm5S/S07CGJS2EF6IoMPu7Zkj2Ww6zdw8C4xrdsMEurr6VLZoLxPIRBwyvcDNyzfEwlNXgODsRhwlZHztfXZ95J9hEj2M8CQ62zshfvl5djECZXNHrhGOCcifRIDyQzbDwVejnWjkN9kGcbLQ16e5vd47QPBKJFWA20MCSq+6XWkdOVZFHcVpyc4uRmdMA60h/ZVQMdMlGTJdXdT77EqhU7/WZIR2yH27IcnXv8eu8tV8ba4Tu10wwLoiI8qN2RVNdpVZfJO0YdvaSzgWywax3yIpDbFbB8plvI3EFpUnj5zYhYyHDLqPA7RERXV2L/M7sguFbjyUJ9hCoeCsWX+P3VTUAwecvts5cDKTsWa0GCywVBaxK7SoE+Ps/MJRGhcV/Fa2XKnomGZZticau05LpSCkD4kU1TAqxE11s1PixK6mwUOURPyQIP1w0eqsrlAXuqjN7Pqsf39wQNYc35iFv8Fu8XKSzs4MdtVMZ/mS8ahssKsOSgV4eqgmLqsP9+bFdNep1vtL6XTFyvak8l7mymSsDsZpkDPV+T+r44mZPfHX5qd1YLeST4euLAbkxByJerg3jMtmdn+6MH5KrDfP1NdduWV8nl2mgmzu9MHwwvrl5Svc7Q1WoZtTAsgf+JGE6jiwsBypkrwujbhqQiyYNAWUz97L3U9JQBzGsbjJbLo4TR5tdjXW2T2ZdaBYai2OU4PLc6tR2Mwub8BHljRIXmz1sT/PbnHWfGO1t0wHG3I/nKNt/kKE1qFuk3CrZsFHrTmXAJESCWTC9KhSmfN3MqfDrywUTnUX7vbwzeyx3duNXZp1dnNVZBvGS156+nLx4t+3u03U/CVCxW1dqM+zm5p5QBmb3eUvoaUrbBHUPtq2hwDJoG4G3me3RkLkh+nwcoeBdzIXk2GaOXfpRha3aousg+GPsJtF+lFdOpEufYDddgOACm+zDKlSyOn0MrutFSvJqoORuXvSh+OEuf/FJmYQR39El3g8bOnH9+YWw3fgwC75+sS+pk3rscJu8dtKQm6g2wE5QVotSvj0zdJsYZchTlXbNS3R4TOPy8W+WhiW99ktImKb28gVtGj0m0Mru8Su4F0ezWG95/Gv1uNqJ1GruKvsMp4m3ojx4wtDZVvRaHORjSO7IERPmlYdXWH3ZL6Uik6WwXuCbV39+MRQ2fhxdLrooGxht4ieNW4712o0lp2TIhJlFXOXnvAnscSuyC31rWL3VRGcmpwVdpniDcdt7g1Y7PoKm1KssCssd+K1Wh342sZu/YJdiX9/RGk7/v3sFuO/I0bRT2FScaxYPIX09q68foPFbifFFhnyZyJxtvnpLHYlBzkGLHYVz+8dYyQkJcZ1JfsL+cpNJ5/DhMUu0f7YoOA6/u3sqpNpiRl1bxmVGswPsFFsUJKUSvTXbzDYVdTLQcIlgQ9hs/Cd2SXC6rzRmXwBpXo4yFDIQMapoSSFM+/rLuHaoSe9FZvYZQlHkJsurEEw2U1MYQrsaxI5lmgPNeqC6zCX+0Kpdkm0pbvcLNvy0JuLofsEOrtSJFLoRSK4XSLtqWiT3UJQYDQIocc8/irEHlAWIaqay1FnLDgVe8EuG4n483yEYB1kLyWnN170bWFXcznhpwaq44V1qCa7aeoiAAJm9wcBhSMSiEwS+/GKLYt2ymLXTY0WxSi21yXrzqjOLtFuB2ftdhgdJ22J2kVLdzMJf0pnN/QFudSoI91/ECFGIUfvZV32y4Jdud12jYPtZAqY240P2WYEByHGJXKb7pKOkJYusBvSmFdNdh95b6nFLrFbP41A7My7lsVCd6+9b10X2kn0Qnd9qAh3tD5VsZbI0l2FC1ED8Rizi349lEUZGRPPVdHhHlO2zi4SK7s4lqWd01nJnQpoELNNd9/HU+braGsCg13ka98N2Dxi99RgV5gnrQ6SDQa7Qne7WAMLu3u3KYXJrszDU1dZsHuib1OZxhbZf9PuDsZ56+k+z266c97dmsBg9/Xc005x+XCsdcSLtzXkuvLews+RU8/aYHfDyLgNC3YdWkcDJruRtpzUmGytKGYrbKo7EaHjvQ06j7CZWLD78hl2RzzT/8Pc/zS7jAKt8IZrKd2TMdgVZF5Af7LCybJP5hG7ouznjP5UqjEcLjk9BrusbHcVuOvhsGM7t/B3raaf1YZD3uqmYVthssvKfD3GyjKJfyQqByqSn7deLn899JvZCYsx84W/y23zd2Oc2W9hUM7+t3EG9EBDq7O2ld343V1o8/BN7NaqAL7ycuc7FkpOmuIu4wxKkxi9vtFr7wlbYFWy6bLRu9ZX83lkIqlielO523tpl3EGhG8Bcqr3a+iTdL5l5efcVztZsSaR4O3EVG1OI9MDg94TXEwyvUtfrdXNVqhN+omqMMmYhfBNllzzWPgeIsjG7jh6rl4vdjexixE6WT12Hmdwoffdmnlg6NqRXYwq6nEziYHoOTS1dwO70+OlgwJqo73Dt+K0DXXFQ8rsk2LVvm3sHheBnZd0WaTxW4b/uJDmHO7ir5DXdRDZlV3ybei4t4Vdrrc6KeS7cmCXPuNBcSFmhwd4BHJHdqfIhzgfC/BImRWaDW6psQaUH+ciEwwuhj2Y6TEDDDmtkCJ7Oy2kzdPb2MVOxTUewFIoDYAyx03F1pDn3Sz4EQDq0aGb5YYR4N38sIGI8nlRw0FQu7ErpjpSrS4PeQ2rQXlTC8UUaTh6RPn6LSOJdHdthFvhYHgLEQrVoyGFZFe2vKxl0Z4exB5Q1iOLXTJhG7xgNf+QUDQ/cH5Nu8apVNyRzrtMdmMcajxZ0JLPYW9dQbzsZHeRia48of/AIQet05ZZHtTwun6aCqcEyfoLwaJqOqKCT7MLPPCaKefuqJ0sg+/eGw4dygwV9H5Hh2cberW/l73Z6SFXLA28bavKFu3jBGLzoX1eTaIO910u9xvWidy7cxNITM+bHfSQNRnnchVrgJM8srHrvyH/cMMkB/S4xl/MkG2tUpVcmTIsAzOquELZIFusyX02uDI28g677jSuI9k742dAztwvrgvdewm10IhdH3rzKH/4Rg08gecEuQu74bkCNwnykUrrbULg0O4ZGKjmYzDoKtrB0iD92rxa/SoAZEalgw+qZ3qFpyVOHt7LH9lJpLPVO9Q9bAY8D9YTEqe2MQh/aURy+tNVLiBeigOM5yOPag7gsz/SjM87YLp/QpkOB5fHYrezy2f1tL0LXa6JwsHScGYkf3As4SZGMtlVZ0ipDkP0Luzil5/si6GxURM6V47zWcUSYvUsB43ZEqH2OWHmD/RCUXfQlwiLwFO4jdhhTlijUMtxdwENZEnosWVJ/ujbRqvJAeUy2H1A7F7GAf6J/Idzc6rk6VIGqeaHqwYX9nVDO+suN0BJZVDGU/SzFEcMtd8EkCnBjXq2S+w+IXZberXdgV1kyo+GULb8gbZjPEMRKUvs4Vispt/OCfZ4BuYWKU2zRvryA5FpGwqUOIZ3oCFWBdTlxHbaT1mc1uwNJinI+TPGxm4skzVK+5QQIHXKA9Xgb4qnKwqyjd1Ut9Iv9wKoDPfNeyowMlSH/L4kgHMB640A9WYZWKrQOZxie/I+u9+HED9ICZfWPAXhHIvzEAXtgJF/LDktjbw9UaFGYhcJ6TA9rZlK5Tgrv/KE6MUN/4G8OCpFjJ/Mk/G1WBx3AG7a4hlm90+IX8UBnqu/DxJmC8v+kCGcYyBxf/4tsTq9u41ddzlXxu1446yX/dbvm+4XmV16SmF6lg2IzXKIDZXVx34f6ezortc0bn+/VcuelYsgL8y4mE468fF7/6z/CHL2rYfcWhctqtnqeQzPJff6JjvMYLiWzIZi/+wMk6T1ytbohlRp2VPJZ9mQkkJPx/Wz36blc1TI/tsENjM6O7vALUb1smeL8NuhJyzs1PFfx86RTm9gz9P2AFMntDbEQK6JGzhNvm3HezGQW0CuxRjuEulEfTTE2MAn2MXxu++PnMRVYscQZlbdHmK6DkltffCON0Si9mLtwK68OXZiK9xXn7hJZHeIPd+9LtG7h6kb+HTsOUJ97VXuHHv+cRR6vfL8f3jdxLxc7v35ny7EHnvssccee+yxxx577LHHHnvssccee+zxrwXj8/kYoPVlAVYoFoMPfBLaShINjD4+TK8O5ErSUnAg2nVcVoBXGxgJaUn/AIEPSzXlbxTG2PP6hSEMugMBisk2C4zHnCxTbkiA1FG006QqHnh5FgBao5Vhev7+IrEYaeeSEhCqwyQJF+6eHYdcfmBGNZ45P+3G2XYVUR2IL6fyRdsXrrfgQ1cHWvZFbr8gfMYTNfCkLXMTZRhP1JrFUMKI3teEAAfXIOAwCu18ZdYictpaCrSSk0j1Wk7fS9BX+ml+HGtWAzKThAhFAK2uTMUxUW/K113MAsV66I9Xnb+N8AtBMiJIcg/owaQXGaSfb9FQN9kY5GcyZndENaBTW5lVVxJZBvo98yhe7hYRSXOHOblKvgMpFt2ruCiT3QgQrpWJR+nKD7TL+sRJfTKuo3OurR8J+BUg6V/G4DJ4Lhwzrf6JK+2zOpgoQNbqoFI8XF3DOaXBOQ5ZGz2n1bweXBWl4j6Ym5FOoWA6lImj2/VjyYR+qVPqQ9OYzHJTEmJXHBwQTNKNNDRQTacNRtMz2ccmjIAVOj2ZpDM8iOnBL20baEGpl1mBBZ5qocN6A6CLQ4OJxKTRUEA6KoDU9xauclqtEcPRTYi4/GvjQrcm11TQ5aIMy6DNUkmy18ehJEgQe+vVYayX1w7uQwdGg0VOvOkxYm5KS0d4Xj+VyV43dEa7ly7XK6UHzECkJuRSE8Q6XjHyC4NwtV2ztmuClAofhj0AMxwsHjnQ7ScO9AJa9lN3PDYXeiA2WTKjoNl+RpZDlL4ymy1PpBcWsws44pRWBB1GE9egWHFg2vIYP5w94zUKkh6ozZesDxZc9WU5TRlhlLWLzlyP8y1c/dLsSgQRuSMJgr3Xl8xXRINdRs3o2imZwWFXRqi7zu5oZtploRvGVV2nWp6lyUZMj9jT2W0e69BtcKw6RvQvssR2F4vWYyHdf1kXcKM5ML46hPblsK/m/nxQyP8f6HaXfcYrkZpZ9BdETNJB44sCUs1QJpPdMr4ensT0D16B8hwGJT9AviuN2X1yayVkjh9PORxvktWhewXy4QDnYHkIFrteP17PgC8x2M/F7FJR5BHTeN8feJrVjTC3XxvG2jX+tEA027ixapZpkP4yWJX0Ne2iQOUEbDdVrNsH+NtNws/vSPEyxHXfB/JfSVCy3UE4jwlU57aoK/qYGhCRiMtil7/SvVom1GCA+AcOMHykLmgI54jqIIZckyh6wflgIaEiOf7sL92qgfU1AbYQTh7r4c2SC3llfqPCano4aIzz+/VlUrHvSC/9pJ68gr9omMSfZyALc7xiJ3OsW4xq0yZf4v0FnvcvVk+hXb3+Y4+M9GNzrPjDAijHLziJ4EaGSRkmXmR0ILU3L6n/xcBa0Up82lKY1LMtOioysDiS8dctRf2WWBNHmYpz/XY+uWv3ldEWEUfNJrqJMV7otAV4ib3+AqZrIWb/BZDNZT9C2n5FHI3M3lPqrcoqj5iDb3qwdj3wAT406+OGyx+I0fcLNzibuL0a/O+C+1dWYmLTF/L22GOPPfbYY489NuP/ABiiJUuANm/PAAAAAElFTkSuQmC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FI"/>
          </a:p>
        </p:txBody>
      </p:sp>
      <p:sp>
        <p:nvSpPr>
          <p:cNvPr id="6" name="AutoShape 8" descr="http://hyperphysics.phy-astr.gsu.edu/hbase/quantum/imgqua/hyds6.gi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FI"/>
          </a:p>
        </p:txBody>
      </p:sp>
      <p:pic>
        <p:nvPicPr>
          <p:cNvPr id="1035" name="Picture 11" descr="http://hyperphysics.phy-astr.gsu.edu/hbase/quantum/imgqua/hyds6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68" y="1933106"/>
            <a:ext cx="7385229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2"/>
              <p:cNvSpPr txBox="1">
                <a:spLocks/>
              </p:cNvSpPr>
              <p:nvPr/>
            </p:nvSpPr>
            <p:spPr>
              <a:xfrm>
                <a:off x="612775" y="3717032"/>
                <a:ext cx="8229600" cy="26642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sv-FI" dirty="0" smtClean="0"/>
                  <a:t>Heisenberg </a:t>
                </a:r>
                <a:r>
                  <a:rPr lang="sv-FI" dirty="0" err="1" smtClean="0"/>
                  <a:t>uncertainty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principle</a:t>
                </a:r>
                <a:r>
                  <a:rPr lang="sv-FI" dirty="0" smtClean="0"/>
                  <a:t>: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smtClean="0">
                        <a:latin typeface="Cambria Math"/>
                        <a:ea typeface="Cambria Math"/>
                      </a:rPr>
                      <m:t>Δ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𝑥</m:t>
                    </m:r>
                    <m:r>
                      <m:rPr>
                        <m:sty m:val="p"/>
                      </m:rPr>
                      <a:rPr lang="el-GR" b="0" i="1" smtClean="0">
                        <a:latin typeface="Cambria Math"/>
                        <a:ea typeface="Cambria Math"/>
                      </a:rPr>
                      <m:t>Δ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𝑝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&gt;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h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4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𝜋</m:t>
                        </m:r>
                      </m:den>
                    </m:f>
                  </m:oMath>
                </a14:m>
                <a:endParaRPr lang="sv-FI" b="0" dirty="0" smtClean="0">
                  <a:ea typeface="Cambria Math"/>
                </a:endParaRPr>
              </a:p>
              <a:p>
                <a:pPr lvl="1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b="0" i="1" smtClean="0">
                        <a:latin typeface="Cambria Math"/>
                        <a:ea typeface="Cambria Math"/>
                      </a:rPr>
                      <m:t>Δ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𝐸</m:t>
                    </m:r>
                    <m:r>
                      <m:rPr>
                        <m:sty m:val="p"/>
                      </m:rPr>
                      <a:rPr lang="el-GR" b="0" i="1" smtClean="0">
                        <a:latin typeface="Cambria Math"/>
                        <a:ea typeface="Cambria Math"/>
                      </a:rPr>
                      <m:t>Δ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𝑇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&gt;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h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4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𝜋</m:t>
                        </m:r>
                      </m:den>
                    </m:f>
                  </m:oMath>
                </a14:m>
                <a:endParaRPr lang="sv-FI" b="0" dirty="0" smtClean="0">
                  <a:ea typeface="Cambria Math"/>
                </a:endParaRPr>
              </a:p>
              <a:p>
                <a:pPr lvl="1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sv-FI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h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2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𝜋</m:t>
                        </m:r>
                      </m:den>
                    </m:f>
                    <m:r>
                      <a:rPr lang="sv-FI" b="0" i="1" smtClean="0">
                        <a:latin typeface="Cambria Math"/>
                        <a:ea typeface="Cambria Math"/>
                      </a:rPr>
                      <m:t>=ℏ</m:t>
                    </m:r>
                  </m:oMath>
                </a14:m>
                <a:r>
                  <a:rPr lang="sv-FI" b="0" dirty="0" smtClean="0">
                    <a:ea typeface="Cambria Math"/>
                  </a:rPr>
                  <a:t> 		</a:t>
                </a:r>
                <a:r>
                  <a:rPr lang="sv-FI" dirty="0" smtClean="0">
                    <a:ea typeface="Cambria Math"/>
                  </a:rPr>
                  <a:t>(</a:t>
                </a:r>
                <a:r>
                  <a:rPr lang="sv-FI" b="0" dirty="0" err="1" smtClean="0">
                    <a:ea typeface="Cambria Math"/>
                  </a:rPr>
                  <a:t>h-bar</a:t>
                </a:r>
                <a:r>
                  <a:rPr lang="sv-FI" b="0" dirty="0" smtClean="0">
                    <a:ea typeface="Cambria Math"/>
                  </a:rPr>
                  <a:t>)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endParaRPr lang="sv-FI" dirty="0"/>
              </a:p>
            </p:txBody>
          </p:sp>
        </mc:Choice>
        <mc:Fallback>
          <p:sp>
            <p:nvSpPr>
              <p:cNvPr id="1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775" y="3717032"/>
                <a:ext cx="8229600" cy="2664296"/>
              </a:xfrm>
              <a:prstGeom prst="rect">
                <a:avLst/>
              </a:prstGeom>
              <a:blipFill rotWithShape="1">
                <a:blip r:embed="rId5"/>
                <a:stretch>
                  <a:fillRect l="-1704" t="-4805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4501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357</Words>
  <Application>Microsoft Office PowerPoint</Application>
  <PresentationFormat>On-screen Show (4:3)</PresentationFormat>
  <Paragraphs>31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12.1 Interaction of matter with radiation</vt:lpstr>
      <vt:lpstr>PowerPoint Presentation</vt:lpstr>
      <vt:lpstr>PowerPoint Presentation</vt:lpstr>
      <vt:lpstr>PowerPoint Presentation</vt:lpstr>
      <vt:lpstr>PowerPoint Presentation</vt:lpstr>
    </vt:vector>
  </TitlesOfParts>
  <Company>Åbo Akademi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12.1 Interaction of matter with radiation</dc:title>
  <dc:creator>Markus Norrby</dc:creator>
  <cp:lastModifiedBy>Markus Norrby</cp:lastModifiedBy>
  <cp:revision>14</cp:revision>
  <dcterms:created xsi:type="dcterms:W3CDTF">2016-01-19T17:23:05Z</dcterms:created>
  <dcterms:modified xsi:type="dcterms:W3CDTF">2016-01-19T19:45:32Z</dcterms:modified>
</cp:coreProperties>
</file>