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4571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742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751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00139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38329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4991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9507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90194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3568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68714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15621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D6931-4AF1-407F-9BDB-DAEF0E208218}" type="datetimeFigureOut">
              <a:rPr lang="sv-FI" smtClean="0"/>
              <a:t>4.10.2018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83C19-E57B-4199-BC62-61983C349A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28213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63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sv-FI" sz="6000" dirty="0" smtClean="0"/>
              <a:t>”</a:t>
            </a:r>
            <a:r>
              <a:rPr lang="sv-FI" sz="6000" dirty="0" err="1" smtClean="0"/>
              <a:t>Mathematics</a:t>
            </a:r>
            <a:r>
              <a:rPr lang="sv-FI" sz="6000" dirty="0" smtClean="0"/>
              <a:t> is the </a:t>
            </a:r>
            <a:r>
              <a:rPr lang="sv-FI" sz="6000" dirty="0" err="1" smtClean="0"/>
              <a:t>language</a:t>
            </a:r>
            <a:r>
              <a:rPr lang="sv-FI" sz="6000" dirty="0" smtClean="0"/>
              <a:t> of </a:t>
            </a:r>
            <a:r>
              <a:rPr lang="sv-FI" sz="6000" dirty="0" err="1" smtClean="0"/>
              <a:t>physics</a:t>
            </a:r>
            <a:r>
              <a:rPr lang="sv-FI" sz="6000" dirty="0" smtClean="0"/>
              <a:t>”</a:t>
            </a:r>
            <a:endParaRPr lang="sv-FI" sz="6000" dirty="0"/>
          </a:p>
        </p:txBody>
      </p:sp>
    </p:spTree>
    <p:extLst>
      <p:ext uri="{BB962C8B-B14F-4D97-AF65-F5344CB8AC3E}">
        <p14:creationId xmlns:p14="http://schemas.microsoft.com/office/powerpoint/2010/main" val="22673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0</a:t>
            </a:r>
            <a:r>
              <a:rPr lang="sv-FI" smtClean="0"/>
              <a:t>. </a:t>
            </a:r>
            <a:r>
              <a:rPr lang="sv-FI" dirty="0" err="1" smtClean="0"/>
              <a:t>Solving</a:t>
            </a:r>
            <a:r>
              <a:rPr lang="sv-FI" dirty="0" smtClean="0"/>
              <a:t> for a </a:t>
            </a:r>
            <a:r>
              <a:rPr lang="sv-FI" dirty="0" err="1" smtClean="0"/>
              <a:t>variable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solve</a:t>
            </a:r>
            <a:r>
              <a:rPr lang="sv-FI" dirty="0" smtClean="0"/>
              <a:t> </a:t>
            </a:r>
            <a:r>
              <a:rPr lang="sv-FI" dirty="0" err="1" smtClean="0"/>
              <a:t>equations</a:t>
            </a:r>
            <a:r>
              <a:rPr lang="sv-FI" dirty="0" smtClean="0"/>
              <a:t> </a:t>
            </a:r>
            <a:r>
              <a:rPr lang="sv-FI" dirty="0" err="1" smtClean="0"/>
              <a:t>whith</a:t>
            </a:r>
            <a:r>
              <a:rPr lang="sv-FI" dirty="0" smtClean="0"/>
              <a:t> </a:t>
            </a:r>
            <a:r>
              <a:rPr lang="sv-FI" dirty="0" err="1" smtClean="0"/>
              <a:t>only</a:t>
            </a:r>
            <a:r>
              <a:rPr lang="sv-FI" dirty="0" smtClean="0"/>
              <a:t> symbols </a:t>
            </a:r>
            <a:r>
              <a:rPr lang="sv-FI" dirty="0" err="1" smtClean="0"/>
              <a:t>using</a:t>
            </a:r>
            <a:r>
              <a:rPr lang="sv-FI" dirty="0" smtClean="0"/>
              <a:t> </a:t>
            </a:r>
            <a:r>
              <a:rPr lang="sv-FI" dirty="0" err="1" smtClean="0"/>
              <a:t>exactly</a:t>
            </a:r>
            <a:r>
              <a:rPr lang="sv-FI" dirty="0" smtClean="0"/>
              <a:t> the same </a:t>
            </a:r>
            <a:r>
              <a:rPr lang="sv-FI" dirty="0" err="1" smtClean="0"/>
              <a:t>rules</a:t>
            </a:r>
            <a:r>
              <a:rPr lang="sv-FI" dirty="0" smtClean="0"/>
              <a:t> as for normal </a:t>
            </a:r>
            <a:r>
              <a:rPr lang="sv-FI" dirty="0" err="1" smtClean="0"/>
              <a:t>equations</a:t>
            </a:r>
            <a:r>
              <a:rPr lang="sv-FI" dirty="0" smtClean="0"/>
              <a:t>!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79067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404664"/>
                <a:ext cx="8229600" cy="187220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v-FI" dirty="0" err="1" smtClean="0"/>
                  <a:t>Examples</a:t>
                </a:r>
                <a:r>
                  <a:rPr lang="sv-FI" dirty="0" smtClean="0"/>
                  <a:t>:</a:t>
                </a:r>
              </a:p>
              <a:p>
                <a:r>
                  <a:rPr lang="sv-FI" dirty="0" err="1" smtClean="0"/>
                  <a:t>Solve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𝑠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  <m:r>
                          <a:rPr lang="sv-FI" b="0" i="1" smtClean="0">
                            <a:latin typeface="Cambria Math"/>
                          </a:rPr>
                          <m:t>−</m:t>
                        </m:r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sv-FI" dirty="0" smtClean="0"/>
                  <a:t> for</a:t>
                </a:r>
              </a:p>
              <a:p>
                <a:pPr marL="457200" lvl="1" indent="0">
                  <a:buNone/>
                </a:pPr>
                <a:r>
                  <a:rPr lang="sv-FI" dirty="0" smtClean="0"/>
                  <a:t>u				v </a:t>
                </a:r>
                <a:r>
                  <a:rPr lang="sv-FI" dirty="0"/>
                  <a:t>	</a:t>
                </a:r>
                <a:r>
                  <a:rPr lang="sv-FI" dirty="0" smtClean="0"/>
                  <a:t>		t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404664"/>
                <a:ext cx="8229600" cy="1872208"/>
              </a:xfrm>
              <a:blipFill rotWithShape="1">
                <a:blip r:embed="rId2"/>
                <a:stretch>
                  <a:fillRect l="-1926" t="-4221" b="-9091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79512" y="2480494"/>
                <a:ext cx="2311851" cy="24606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s</m:t>
                      </m:r>
                      <m:r>
                        <a:rPr lang="sv-FI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u</m:t>
                          </m:r>
                          <m:r>
                            <a:rPr lang="sv-FI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v</m:t>
                          </m:r>
                        </m:num>
                        <m:den>
                          <m:r>
                            <a:rPr lang="sv-FI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t</m:t>
                      </m:r>
                      <m:r>
                        <a:rPr lang="sv-FI" b="0" i="0" smtClean="0">
                          <a:latin typeface="Cambria Math"/>
                        </a:rPr>
                        <m:t>         |</m:t>
                      </m:r>
                      <m:r>
                        <a:rPr lang="sv-FI" b="0" i="1" smtClean="0">
                          <a:latin typeface="Cambria Math"/>
                        </a:rPr>
                        <m:t>/</m:t>
                      </m:r>
                      <m:r>
                        <a:rPr lang="sv-FI" b="0" i="1" smtClean="0">
                          <a:latin typeface="Cambria Math"/>
                        </a:rPr>
                        <m:t>𝑡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𝑢</m:t>
                          </m:r>
                          <m:r>
                            <a:rPr lang="sv-FI" b="0" i="1" smtClean="0">
                              <a:latin typeface="Cambria Math"/>
                            </a:rPr>
                            <m:t>−</m:t>
                          </m:r>
                          <m:r>
                            <a:rPr lang="sv-FI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          |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∙2</m:t>
                      </m:r>
                    </m:oMath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2∙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      |+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𝑣</m:t>
                      </m:r>
                    </m:oMath>
                    <m:oMath xmlns:m="http://schemas.openxmlformats.org/officeDocument/2006/math">
                      <m:r>
                        <a:rPr lang="sv-FI" i="1">
                          <a:latin typeface="Cambria Math"/>
                          <a:ea typeface="Cambria Math"/>
                        </a:rPr>
                        <m:t>2∙</m:t>
                      </m:r>
                      <m:f>
                        <m:fPr>
                          <m:ctrlPr>
                            <a:rPr lang="sv-FI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𝑢</m:t>
                      </m:r>
                    </m:oMath>
                  </m:oMathPara>
                </a14:m>
                <a:endParaRPr lang="sv-FI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𝒖</m:t>
                      </m:r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sv-FI" b="1" i="1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sv-FI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1" i="1">
                              <a:latin typeface="Cambria Math"/>
                              <a:ea typeface="Cambria Math"/>
                            </a:rPr>
                            <m:t>𝒔</m:t>
                          </m:r>
                        </m:num>
                        <m:den>
                          <m:r>
                            <a:rPr lang="sv-FI" b="1" i="1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  <m:r>
                        <a:rPr lang="sv-FI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sv-FI" b="1" i="1">
                          <a:latin typeface="Cambria Math"/>
                          <a:ea typeface="Cambria Math"/>
                        </a:rPr>
                        <m:t>𝒗</m:t>
                      </m:r>
                    </m:oMath>
                  </m:oMathPara>
                </a14:m>
                <a:endParaRPr lang="sv-FI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80494"/>
                <a:ext cx="2311851" cy="246067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059832" y="2492896"/>
                <a:ext cx="2874313" cy="29810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s</m:t>
                      </m:r>
                      <m:r>
                        <a:rPr lang="sv-FI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u</m:t>
                          </m:r>
                          <m:r>
                            <a:rPr lang="sv-FI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v</m:t>
                          </m:r>
                        </m:num>
                        <m:den>
                          <m:r>
                            <a:rPr lang="sv-FI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t</m:t>
                      </m:r>
                      <m:r>
                        <a:rPr lang="sv-FI" b="0" i="0" smtClean="0">
                          <a:latin typeface="Cambria Math"/>
                        </a:rPr>
                        <m:t>         |</m:t>
                      </m:r>
                      <m:r>
                        <a:rPr lang="sv-FI" b="0" i="1" smtClean="0">
                          <a:latin typeface="Cambria Math"/>
                        </a:rPr>
                        <m:t>/</m:t>
                      </m:r>
                      <m:r>
                        <a:rPr lang="sv-FI" b="0" i="1" smtClean="0">
                          <a:latin typeface="Cambria Math"/>
                        </a:rPr>
                        <m:t>𝑡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</a:rPr>
                            <m:t>𝑢</m:t>
                          </m:r>
                          <m:r>
                            <a:rPr lang="sv-FI" b="0" i="1" smtClean="0">
                              <a:latin typeface="Cambria Math"/>
                            </a:rPr>
                            <m:t>−</m:t>
                          </m:r>
                          <m:r>
                            <a:rPr lang="sv-FI" b="0" i="1" smtClean="0">
                              <a:latin typeface="Cambria Math"/>
                            </a:rPr>
                            <m:t>𝑣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</a:rPr>
                        <m:t>          |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∙2</m:t>
                      </m:r>
                    </m:oMath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2∙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      |−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𝑢</m:t>
                      </m:r>
                    </m:oMath>
                    <m:oMath xmlns:m="http://schemas.openxmlformats.org/officeDocument/2006/math">
                      <m:r>
                        <a:rPr lang="sv-FI" i="1">
                          <a:latin typeface="Cambria Math"/>
                          <a:ea typeface="Cambria Math"/>
                        </a:rPr>
                        <m:t>2∙</m:t>
                      </m:r>
                      <m:f>
                        <m:fPr>
                          <m:ctrlPr>
                            <a:rPr lang="sv-FI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    | ∙(−1)</m:t>
                      </m:r>
                    </m:oMath>
                  </m:oMathPara>
                </a14:m>
                <a:endParaRPr lang="sv-FI" dirty="0" smtClean="0"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2∙</m:t>
                      </m:r>
                      <m:f>
                        <m:fPr>
                          <m:ctrlPr>
                            <a:rPr lang="sv-FI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i="1">
                              <a:latin typeface="Cambria Math"/>
                              <a:ea typeface="Cambria Math"/>
                            </a:rPr>
                            <m:t>𝑡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𝑢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𝑣</m:t>
                      </m:r>
                    </m:oMath>
                    <m:oMath xmlns:m="http://schemas.openxmlformats.org/officeDocument/2006/math"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𝒗</m:t>
                      </m:r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𝒖</m:t>
                      </m:r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sv-FI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num>
                        <m:den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sv-FI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492896"/>
                <a:ext cx="2874313" cy="298107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089702" y="2492896"/>
                <a:ext cx="3054298" cy="18810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s</m:t>
                      </m:r>
                      <m:r>
                        <a:rPr lang="sv-FI" b="0" i="0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u</m:t>
                          </m:r>
                          <m:r>
                            <a:rPr lang="sv-FI" b="0" i="0" smtClean="0">
                              <a:latin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sv-FI" b="0" i="0" smtClean="0">
                              <a:latin typeface="Cambria Math"/>
                            </a:rPr>
                            <m:t>v</m:t>
                          </m:r>
                        </m:num>
                        <m:den>
                          <m:r>
                            <a:rPr lang="sv-FI" b="0" i="0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sv-FI" b="0" i="0" smtClean="0">
                          <a:latin typeface="Cambria Math"/>
                        </a:rPr>
                        <m:t>t</m:t>
                      </m:r>
                      <m:r>
                        <a:rPr lang="sv-FI" b="0" i="0" smtClean="0">
                          <a:latin typeface="Cambria Math"/>
                        </a:rPr>
                        <m:t>                |</m:t>
                      </m:r>
                      <m:r>
                        <a:rPr lang="sv-FI" i="1">
                          <a:latin typeface="Cambria Math"/>
                          <a:ea typeface="Cambria Math"/>
                        </a:rPr>
                        <m:t>∙2</m:t>
                      </m:r>
                    </m:oMath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2</m:t>
                      </m:r>
                      <m:r>
                        <a:rPr lang="sv-FI" b="0" i="1" smtClean="0">
                          <a:latin typeface="Cambria Math"/>
                        </a:rPr>
                        <m:t>𝑠</m:t>
                      </m:r>
                      <m:r>
                        <a:rPr lang="sv-FI" b="0" i="1" smtClean="0">
                          <a:latin typeface="Cambria Math"/>
                        </a:rPr>
                        <m:t>=(</m:t>
                      </m:r>
                      <m:r>
                        <a:rPr lang="sv-FI" b="0" i="1" smtClean="0">
                          <a:latin typeface="Cambria Math"/>
                        </a:rPr>
                        <m:t>𝑢</m:t>
                      </m:r>
                      <m:r>
                        <a:rPr lang="sv-FI" b="0" i="1" smtClean="0">
                          <a:latin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</a:rPr>
                        <m:t>)</m:t>
                      </m:r>
                      <m:r>
                        <a:rPr lang="sv-FI" b="0" i="1" smtClean="0">
                          <a:latin typeface="Cambria Math"/>
                        </a:rPr>
                        <m:t>𝑡</m:t>
                      </m:r>
                      <m:r>
                        <a:rPr lang="sv-FI" b="0" i="1" smtClean="0">
                          <a:latin typeface="Cambria Math"/>
                        </a:rPr>
                        <m:t>          |/(</m:t>
                      </m:r>
                      <m:r>
                        <a:rPr lang="sv-FI" b="0" i="1" smtClean="0">
                          <a:latin typeface="Cambria Math"/>
                        </a:rPr>
                        <m:t>𝑢</m:t>
                      </m:r>
                      <m:r>
                        <a:rPr lang="sv-FI" b="0" i="1" smtClean="0">
                          <a:latin typeface="Cambria Math"/>
                        </a:rPr>
                        <m:t>−</m:t>
                      </m:r>
                      <m:r>
                        <a:rPr lang="sv-FI" b="0" i="1" smtClean="0">
                          <a:latin typeface="Cambria Math"/>
                        </a:rPr>
                        <m:t>𝑣</m:t>
                      </m:r>
                      <m:r>
                        <a:rPr lang="sv-FI" b="0" i="1" smtClean="0">
                          <a:latin typeface="Cambria Math"/>
                        </a:rPr>
                        <m:t>)</m:t>
                      </m:r>
                    </m:oMath>
                    <m:oMath xmlns:m="http://schemas.openxmlformats.org/officeDocument/2006/math">
                      <m:f>
                        <m:fPr>
                          <m:ctrlPr>
                            <a:rPr lang="sv-F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𝑠</m:t>
                          </m:r>
                        </m:num>
                        <m:den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𝑢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sv-FI" b="0" i="1" smtClean="0">
                              <a:latin typeface="Cambria Math"/>
                              <a:ea typeface="Cambria Math"/>
                            </a:rPr>
                            <m:t>𝑣</m:t>
                          </m:r>
                        </m:den>
                      </m:f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𝑡</m:t>
                      </m:r>
                      <m:r>
                        <a:rPr lang="sv-FI" b="0" i="1" smtClean="0">
                          <a:latin typeface="Cambria Math"/>
                          <a:ea typeface="Cambria Math"/>
                        </a:rPr>
                        <m:t>     </m:t>
                      </m:r>
                    </m:oMath>
                    <m:oMath xmlns:m="http://schemas.openxmlformats.org/officeDocument/2006/math"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𝒕</m:t>
                      </m:r>
                      <m:r>
                        <a:rPr lang="sv-FI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sv-FI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𝒔</m:t>
                          </m:r>
                        </m:num>
                        <m:den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𝒖</m:t>
                          </m:r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sv-FI" b="1" i="1" smtClean="0">
                              <a:latin typeface="Cambria Math"/>
                              <a:ea typeface="Cambria Math"/>
                            </a:rPr>
                            <m:t>𝒗</m:t>
                          </m:r>
                        </m:den>
                      </m:f>
                    </m:oMath>
                  </m:oMathPara>
                </a14:m>
                <a:endParaRPr lang="sv-FI" b="1" dirty="0" smtClean="0">
                  <a:ea typeface="Cambria Math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702" y="2492896"/>
                <a:ext cx="3054298" cy="188102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12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404664"/>
                <a:ext cx="8229600" cy="4525963"/>
              </a:xfrm>
            </p:spPr>
            <p:txBody>
              <a:bodyPr>
                <a:normAutofit/>
              </a:bodyPr>
              <a:lstStyle/>
              <a:p>
                <a:r>
                  <a:rPr lang="sv-FI" dirty="0" err="1" smtClean="0"/>
                  <a:t>Solve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+2</m:t>
                    </m:r>
                    <m:r>
                      <a:rPr lang="sv-FI" b="0" i="1" smtClean="0">
                        <a:latin typeface="Cambria Math"/>
                      </a:rPr>
                      <m:t>𝑎𝑠</m:t>
                    </m:r>
                  </m:oMath>
                </a14:m>
                <a:r>
                  <a:rPr lang="sv-FI" dirty="0" smtClean="0"/>
                  <a:t> for </a:t>
                </a:r>
              </a:p>
              <a:p>
                <a:pPr marL="457200" lvl="1" indent="0">
                  <a:buNone/>
                </a:pPr>
                <a:r>
                  <a:rPr lang="sv-FI" dirty="0" smtClean="0"/>
                  <a:t>u				a</a:t>
                </a:r>
                <a:r>
                  <a:rPr lang="sv-FI" dirty="0"/>
                  <a:t>	</a:t>
                </a:r>
                <a:r>
                  <a:rPr lang="sv-FI" dirty="0" smtClean="0"/>
                  <a:t>		s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404664"/>
                <a:ext cx="8229600" cy="4525963"/>
              </a:xfrm>
              <a:blipFill rotWithShape="1">
                <a:blip r:embed="rId63"/>
                <a:stretch>
                  <a:fillRect l="-1704" t="-161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395536" y="1670046"/>
                <a:ext cx="2736304" cy="1339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+2</m:t>
                      </m:r>
                      <m:r>
                        <a:rPr lang="sv-FI" b="0" i="1" smtClean="0">
                          <a:latin typeface="Cambria Math"/>
                        </a:rPr>
                        <m:t>𝑎𝑠</m:t>
                      </m:r>
                      <m:r>
                        <a:rPr lang="sv-FI" b="0" i="1" smtClean="0">
                          <a:latin typeface="Cambria Math"/>
                        </a:rPr>
                        <m:t>    |−2</m:t>
                      </m:r>
                      <m:r>
                        <a:rPr lang="sv-FI" b="0" i="1" smtClean="0">
                          <a:latin typeface="Cambria Math"/>
                        </a:rPr>
                        <m:t>𝑎𝑠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−2</m:t>
                      </m:r>
                      <m:r>
                        <a:rPr lang="sv-FI" b="0" i="1" smtClean="0">
                          <a:latin typeface="Cambria Math"/>
                        </a:rPr>
                        <m:t>𝑎𝑠</m:t>
                      </m:r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     </m:t>
                      </m:r>
                    </m:oMath>
                    <m:oMath xmlns:m="http://schemas.openxmlformats.org/officeDocument/2006/math"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𝑢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v-FI" b="0" i="1" smtClean="0">
                              <a:latin typeface="Cambria Math"/>
                            </a:rPr>
                            <m:t>𝑣</m:t>
                          </m:r>
                        </m:e>
                        <m:sup>
                          <m:r>
                            <a:rPr lang="sv-FI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sv-FI" b="0" i="1" smtClean="0">
                          <a:latin typeface="Cambria Math"/>
                        </a:rPr>
                        <m:t>−2</m:t>
                      </m:r>
                      <m:r>
                        <a:rPr lang="sv-FI" b="0" i="1" smtClean="0">
                          <a:latin typeface="Cambria Math"/>
                        </a:rPr>
                        <m:t>𝑎𝑠</m:t>
                      </m:r>
                      <m:r>
                        <a:rPr lang="sv-FI" b="0" i="1" smtClean="0">
                          <a:latin typeface="Cambria Math"/>
                        </a:rPr>
                        <m:t>     |</m:t>
                      </m:r>
                      <m:rad>
                        <m:radPr>
                          <m:degHide m:val="on"/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/>
                      </m:rad>
                    </m:oMath>
                    <m:oMath xmlns:m="http://schemas.openxmlformats.org/officeDocument/2006/math">
                      <m:r>
                        <a:rPr lang="sv-FI" b="0" i="1" smtClean="0">
                          <a:latin typeface="Cambria Math"/>
                        </a:rPr>
                        <m:t>𝑢</m:t>
                      </m:r>
                      <m:r>
                        <a:rPr lang="sv-FI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v-FI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sv-FI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v-FI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sv-FI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sv-FI" b="0" i="1" smtClean="0">
                              <a:latin typeface="Cambria Math"/>
                            </a:rPr>
                            <m:t>−2</m:t>
                          </m:r>
                          <m:r>
                            <a:rPr lang="sv-FI" b="0" i="1" smtClean="0">
                              <a:latin typeface="Cambria Math"/>
                            </a:rPr>
                            <m:t>𝑎𝑠</m:t>
                          </m:r>
                        </m:e>
                      </m:rad>
                    </m:oMath>
                  </m:oMathPara>
                </a14:m>
                <a:endParaRPr lang="sv-FI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670046"/>
                <a:ext cx="2736304" cy="1339854"/>
              </a:xfrm>
              <a:prstGeom prst="rect">
                <a:avLst/>
              </a:prstGeom>
              <a:blipFill rotWithShape="1">
                <a:blip r:embed="rId6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518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sv-FI" dirty="0" smtClean="0"/>
                  <a:t>Problems:</a:t>
                </a:r>
              </a:p>
              <a:p>
                <a:r>
                  <a:rPr lang="sv-FI" dirty="0" err="1" smtClean="0"/>
                  <a:t>Solve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r>
                      <a:rPr lang="sv-FI" b="0" i="1" smtClean="0">
                        <a:latin typeface="Cambria Math"/>
                      </a:rPr>
                      <m:t>𝐹</m:t>
                    </m:r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𝑚𝑎</m:t>
                    </m:r>
                  </m:oMath>
                </a14:m>
                <a:r>
                  <a:rPr lang="sv-FI" dirty="0" smtClean="0"/>
                  <a:t> for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m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a</a:t>
                </a:r>
              </a:p>
              <a:p>
                <a:r>
                  <a:rPr lang="sv-FI" dirty="0" err="1" smtClean="0"/>
                  <a:t>Solve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v-FI" b="0" i="1" smtClean="0">
                            <a:latin typeface="Cambria Math"/>
                          </a:rPr>
                          <m:t>𝐸</m:t>
                        </m:r>
                      </m:e>
                      <m:sub>
                        <m:r>
                          <a:rPr lang="sv-FI" b="0" i="1" smtClean="0"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sv-FI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sv-FI" dirty="0" smtClean="0"/>
                  <a:t> for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m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v</a:t>
                </a:r>
              </a:p>
              <a:p>
                <a:r>
                  <a:rPr lang="sv-FI" dirty="0" err="1" smtClean="0"/>
                  <a:t>Solve</a:t>
                </a:r>
                <a:r>
                  <a:rPr lang="sv-FI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v-FI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sv-FI" b="0" i="1" smtClean="0">
                        <a:latin typeface="Cambria Math"/>
                      </a:rPr>
                      <m:t>𝑚</m:t>
                    </m:r>
                    <m:sSup>
                      <m:sSupPr>
                        <m:ctrlPr>
                          <a:rPr lang="sv-FI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b="0" i="1" smtClean="0">
                            <a:latin typeface="Cambria Math"/>
                          </a:rPr>
                          <m:t>𝑣</m:t>
                        </m:r>
                      </m:e>
                      <m:sup>
                        <m:r>
                          <a:rPr lang="sv-FI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b="0" i="1" smtClean="0">
                        <a:latin typeface="Cambria Math"/>
                      </a:rPr>
                      <m:t>=</m:t>
                    </m:r>
                    <m:r>
                      <a:rPr lang="sv-FI" b="0" i="1" smtClean="0">
                        <a:latin typeface="Cambria Math"/>
                      </a:rPr>
                      <m:t>𝑚𝑔h</m:t>
                    </m:r>
                  </m:oMath>
                </a14:m>
                <a:r>
                  <a:rPr lang="sv-FI" b="0" dirty="0" smtClean="0"/>
                  <a:t> for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v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m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sv-FI" dirty="0" smtClean="0"/>
                  <a:t>h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  <a:blipFill rotWithShape="1">
                <a:blip r:embed="rId2"/>
                <a:stretch>
                  <a:fillRect l="-1704" t="-299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38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68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0. Solving for a variable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</dc:title>
  <dc:creator>Markus Norrby</dc:creator>
  <cp:lastModifiedBy>Markus Norrby</cp:lastModifiedBy>
  <cp:revision>12</cp:revision>
  <dcterms:created xsi:type="dcterms:W3CDTF">2013-10-04T07:40:46Z</dcterms:created>
  <dcterms:modified xsi:type="dcterms:W3CDTF">2018-10-04T10:05:19Z</dcterms:modified>
</cp:coreProperties>
</file>