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v-S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0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9A075-BC9B-439D-8EF1-1BE389C0A3FA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8A6B-29CB-4AE4-8505-6FFDFB8DD6C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366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809C1-B063-4365-94E8-D16A1029AD23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62330-96D0-4A64-BB0E-8BA9C7878D2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466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2D915-905C-4AE6-BABB-4F0DE3C8F39A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B7FF1-4D8D-453A-BA2D-5B087F34F34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532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D1EBA-4C7B-4D17-9A09-128F51F79C10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F53A7-ACAA-4030-9913-33CB6385077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0432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94F5A-18F5-4B27-AF4F-A0123EE77339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1209E-163F-4F52-AE45-4561278D8FE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1849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sv-S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4A8EF-BB03-4FE7-9934-A08C2DF2D4AC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CEC4F-FDE3-42B4-8F72-B0BC7DD9797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3815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sv-S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2DE6B-7C9F-4C66-A628-B423C3144D78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61FC7-5974-4E5A-A711-91BE87A4542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1801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62E59-9C00-410D-A84E-D6D76E1B4695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2E251-F3A9-4E02-9930-56E956CF376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87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73DBC-A6D8-4914-9351-1A98207B4391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AC207-E93D-4DC3-98F5-9B901AD9A45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3465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D223D-03E8-44C3-A23D-66A7304FCDC1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4909A-0A54-466B-9388-AB563517799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5993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82290-24A2-4E39-95CD-59919337F26D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D928B-4CEE-4B9F-B561-4B907903EAB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281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B4681118-0C21-4514-9C27-6C9EA3B37E9F}" type="datetime1">
              <a:rPr lang="sv-SE"/>
              <a:pPr>
                <a:defRPr/>
              </a:pPr>
              <a:t>2012-10-22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56E805C6-CFD3-4369-A204-692970399F6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2998"/>
          </a:xfrm>
        </p:spPr>
        <p:txBody>
          <a:bodyPr/>
          <a:lstStyle/>
          <a:p>
            <a:pPr eaLnBrk="1" hangingPunct="1"/>
            <a:r>
              <a:rPr lang="sv-SE" dirty="0" smtClean="0"/>
              <a:t>Energinivåer i en atom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2509" y="1177636"/>
            <a:ext cx="8354291" cy="494852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3000" dirty="0" smtClean="0"/>
              <a:t>Det </a:t>
            </a:r>
            <a:r>
              <a:rPr lang="sv-SE" sz="3000" dirty="0" smtClean="0"/>
              <a:t>lägsta tillståndet kallas grundtillstånd</a:t>
            </a:r>
          </a:p>
          <a:p>
            <a:pPr eaLnBrk="1" hangingPunct="1">
              <a:lnSpc>
                <a:spcPct val="90000"/>
              </a:lnSpc>
            </a:pPr>
            <a:r>
              <a:rPr lang="sv-SE" sz="3000" dirty="0" smtClean="0"/>
              <a:t>En elektron kan exciteras från ett lägre tillstånd till ett högre </a:t>
            </a:r>
            <a:r>
              <a:rPr lang="sv-SE" sz="3000" dirty="0" smtClean="0"/>
              <a:t>om den träffas av en foton (eller elektron utifrån) med rätt energi</a:t>
            </a:r>
          </a:p>
          <a:p>
            <a:pPr eaLnBrk="1" hangingPunct="1">
              <a:lnSpc>
                <a:spcPct val="90000"/>
              </a:lnSpc>
            </a:pPr>
            <a:r>
              <a:rPr lang="sv-SE" sz="3000" dirty="0" smtClean="0"/>
              <a:t>En exciterad elektron vill alltid ”trilla ner” till en lägre energinivå genom att skicka ut en foton</a:t>
            </a:r>
            <a:endParaRPr lang="sv-SE" sz="3000" dirty="0" smtClean="0"/>
          </a:p>
          <a:p>
            <a:pPr eaLnBrk="1" hangingPunct="1">
              <a:lnSpc>
                <a:spcPct val="90000"/>
              </a:lnSpc>
            </a:pPr>
            <a:r>
              <a:rPr lang="sv-SE" sz="3000" dirty="0" smtClean="0"/>
              <a:t>Om elektronen exciteras tillräckligt mycket blir den fri och atomen joniseras</a:t>
            </a:r>
          </a:p>
          <a:p>
            <a:pPr eaLnBrk="1" hangingPunct="1">
              <a:lnSpc>
                <a:spcPct val="90000"/>
              </a:lnSpc>
            </a:pPr>
            <a:r>
              <a:rPr lang="sv-SE" sz="3000" dirty="0" smtClean="0"/>
              <a:t>Fotonenergin är lika med skillnaden i energi mellan tillstånden (</a:t>
            </a:r>
            <a:r>
              <a:rPr lang="sv-SE" sz="3000" dirty="0" err="1" smtClean="0"/>
              <a:t>hf</a:t>
            </a:r>
            <a:r>
              <a:rPr lang="sv-SE" sz="3000" dirty="0" smtClean="0"/>
              <a:t> = </a:t>
            </a:r>
            <a:r>
              <a:rPr lang="sv-SE" sz="3000" dirty="0" err="1" smtClean="0"/>
              <a:t>E</a:t>
            </a:r>
            <a:r>
              <a:rPr lang="sv-SE" sz="3000" baseline="-25000" dirty="0" err="1" smtClean="0"/>
              <a:t>m</a:t>
            </a:r>
            <a:r>
              <a:rPr lang="sv-SE" sz="3000" dirty="0" smtClean="0"/>
              <a:t> –</a:t>
            </a:r>
            <a:r>
              <a:rPr lang="sv-SE" sz="3000" baseline="-25000" dirty="0" smtClean="0"/>
              <a:t> </a:t>
            </a:r>
            <a:r>
              <a:rPr lang="sv-SE" sz="3000" dirty="0" smtClean="0"/>
              <a:t>E</a:t>
            </a:r>
            <a:r>
              <a:rPr lang="sv-SE" sz="3000" baseline="-25000" dirty="0" smtClean="0"/>
              <a:t>n</a:t>
            </a:r>
            <a:r>
              <a:rPr lang="sv-SE" sz="30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Energinivådiagram</a:t>
            </a:r>
            <a:endParaRPr lang="sv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491" y="1454510"/>
            <a:ext cx="3740727" cy="1644134"/>
          </a:xfrm>
        </p:spPr>
        <p:txBody>
          <a:bodyPr/>
          <a:lstStyle/>
          <a:p>
            <a:pPr marL="0" indent="0">
              <a:buNone/>
            </a:pPr>
            <a:r>
              <a:rPr lang="sv-FI" sz="2400" dirty="0" smtClean="0">
                <a:solidFill>
                  <a:srgbClr val="FF0000"/>
                </a:solidFill>
              </a:rPr>
              <a:t>Hur mycket energi måste en inkommande foton (eller elektron eller annan partikel) minst ha för att jonisera atomen?</a:t>
            </a:r>
          </a:p>
          <a:p>
            <a:endParaRPr lang="sv-FI" sz="24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5195454" y="2133600"/>
            <a:ext cx="27710" cy="3200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223164" y="5084618"/>
            <a:ext cx="16625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09309" y="4142509"/>
            <a:ext cx="1676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209309" y="3733800"/>
            <a:ext cx="1676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09309" y="3422073"/>
            <a:ext cx="167640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03818" y="177812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E (eV)</a:t>
            </a:r>
            <a:endParaRPr lang="sv-FI" dirty="0"/>
          </a:p>
        </p:txBody>
      </p:sp>
      <p:sp>
        <p:nvSpPr>
          <p:cNvPr id="20" name="TextBox 19"/>
          <p:cNvSpPr txBox="1"/>
          <p:nvPr/>
        </p:nvSpPr>
        <p:spPr>
          <a:xfrm>
            <a:off x="6943738" y="4899952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E</a:t>
            </a:r>
            <a:r>
              <a:rPr lang="sv-FI" baseline="-25000" dirty="0" smtClean="0"/>
              <a:t>1</a:t>
            </a:r>
            <a:r>
              <a:rPr lang="sv-FI" dirty="0" smtClean="0"/>
              <a:t> (Grundtillstånd)</a:t>
            </a:r>
            <a:endParaRPr lang="sv-FI" dirty="0"/>
          </a:p>
        </p:txBody>
      </p:sp>
      <p:sp>
        <p:nvSpPr>
          <p:cNvPr id="21" name="TextBox 20"/>
          <p:cNvSpPr txBox="1"/>
          <p:nvPr/>
        </p:nvSpPr>
        <p:spPr>
          <a:xfrm>
            <a:off x="6885709" y="3957843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E</a:t>
            </a:r>
            <a:r>
              <a:rPr lang="sv-FI" baseline="-25000" dirty="0"/>
              <a:t>2</a:t>
            </a:r>
            <a:endParaRPr lang="sv-FI" dirty="0"/>
          </a:p>
        </p:txBody>
      </p:sp>
      <p:sp>
        <p:nvSpPr>
          <p:cNvPr id="22" name="TextBox 21"/>
          <p:cNvSpPr txBox="1"/>
          <p:nvPr/>
        </p:nvSpPr>
        <p:spPr>
          <a:xfrm>
            <a:off x="6885709" y="3588511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E</a:t>
            </a:r>
            <a:r>
              <a:rPr lang="sv-FI" baseline="-25000" dirty="0" smtClean="0"/>
              <a:t>3</a:t>
            </a:r>
            <a:endParaRPr lang="sv-FI" dirty="0"/>
          </a:p>
        </p:txBody>
      </p:sp>
      <p:sp>
        <p:nvSpPr>
          <p:cNvPr id="23" name="TextBox 22"/>
          <p:cNvSpPr txBox="1"/>
          <p:nvPr/>
        </p:nvSpPr>
        <p:spPr>
          <a:xfrm>
            <a:off x="7309223" y="3214622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sv-FI" dirty="0" smtClean="0"/>
              <a:t>(Jonisation)</a:t>
            </a:r>
            <a:endParaRPr lang="sv-FI" dirty="0"/>
          </a:p>
        </p:txBody>
      </p:sp>
      <p:sp>
        <p:nvSpPr>
          <p:cNvPr id="24" name="TextBox 23"/>
          <p:cNvSpPr txBox="1"/>
          <p:nvPr/>
        </p:nvSpPr>
        <p:spPr>
          <a:xfrm>
            <a:off x="4564009" y="3242331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0 eV</a:t>
            </a:r>
            <a:endParaRPr lang="sv-FI" dirty="0"/>
          </a:p>
        </p:txBody>
      </p:sp>
      <p:sp>
        <p:nvSpPr>
          <p:cNvPr id="25" name="TextBox 24"/>
          <p:cNvSpPr txBox="1"/>
          <p:nvPr/>
        </p:nvSpPr>
        <p:spPr>
          <a:xfrm>
            <a:off x="4487065" y="3583954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-1 eV</a:t>
            </a:r>
            <a:endParaRPr lang="sv-FI" dirty="0"/>
          </a:p>
        </p:txBody>
      </p:sp>
      <p:sp>
        <p:nvSpPr>
          <p:cNvPr id="26" name="TextBox 25"/>
          <p:cNvSpPr txBox="1"/>
          <p:nvPr/>
        </p:nvSpPr>
        <p:spPr>
          <a:xfrm>
            <a:off x="4525536" y="3967141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-2 eV</a:t>
            </a:r>
            <a:endParaRPr lang="sv-FI" dirty="0"/>
          </a:p>
        </p:txBody>
      </p:sp>
      <p:sp>
        <p:nvSpPr>
          <p:cNvPr id="27" name="TextBox 26"/>
          <p:cNvSpPr txBox="1"/>
          <p:nvPr/>
        </p:nvSpPr>
        <p:spPr>
          <a:xfrm>
            <a:off x="4487065" y="489995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-4 eV</a:t>
            </a:r>
            <a:endParaRPr lang="sv-FI" dirty="0"/>
          </a:p>
        </p:txBody>
      </p:sp>
      <p:grpSp>
        <p:nvGrpSpPr>
          <p:cNvPr id="43" name="Group 42"/>
          <p:cNvGrpSpPr/>
          <p:nvPr/>
        </p:nvGrpSpPr>
        <p:grpSpPr>
          <a:xfrm>
            <a:off x="5195454" y="2859145"/>
            <a:ext cx="793807" cy="2225473"/>
            <a:chOff x="5195454" y="2859145"/>
            <a:chExt cx="793807" cy="2225473"/>
          </a:xfrm>
        </p:grpSpPr>
        <p:cxnSp>
          <p:nvCxnSpPr>
            <p:cNvPr id="29" name="Straight Arrow Connector 28"/>
            <p:cNvCxnSpPr/>
            <p:nvPr/>
          </p:nvCxnSpPr>
          <p:spPr>
            <a:xfrm flipV="1">
              <a:off x="5430982" y="3242331"/>
              <a:ext cx="0" cy="184228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195454" y="2859145"/>
              <a:ext cx="7938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dirty="0" smtClean="0">
                  <a:solidFill>
                    <a:srgbClr val="FF0000"/>
                  </a:solidFill>
                </a:rPr>
                <a:t>&gt; 4eV</a:t>
              </a:r>
              <a:endParaRPr lang="sv-FI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375562" y="3787215"/>
            <a:ext cx="595035" cy="1297403"/>
            <a:chOff x="5375562" y="3787215"/>
            <a:chExt cx="595035" cy="1297403"/>
          </a:xfrm>
        </p:grpSpPr>
        <p:cxnSp>
          <p:nvCxnSpPr>
            <p:cNvPr id="32" name="Straight Arrow Connector 31"/>
            <p:cNvCxnSpPr/>
            <p:nvPr/>
          </p:nvCxnSpPr>
          <p:spPr>
            <a:xfrm flipV="1">
              <a:off x="5642509" y="4142509"/>
              <a:ext cx="0" cy="942109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5375562" y="3787215"/>
              <a:ext cx="595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dirty="0" smtClean="0">
                  <a:solidFill>
                    <a:srgbClr val="00B050"/>
                  </a:solidFill>
                </a:rPr>
                <a:t>2eV</a:t>
              </a:r>
              <a:endParaRPr lang="sv-FI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972018" y="3768620"/>
            <a:ext cx="595035" cy="750332"/>
            <a:chOff x="5972018" y="3768620"/>
            <a:chExt cx="595035" cy="750332"/>
          </a:xfrm>
        </p:grpSpPr>
        <p:cxnSp>
          <p:nvCxnSpPr>
            <p:cNvPr id="35" name="Straight Arrow Connector 34"/>
            <p:cNvCxnSpPr/>
            <p:nvPr/>
          </p:nvCxnSpPr>
          <p:spPr>
            <a:xfrm>
              <a:off x="6054436" y="3768620"/>
              <a:ext cx="0" cy="373889"/>
            </a:xfrm>
            <a:prstGeom prst="straightConnector1">
              <a:avLst/>
            </a:prstGeom>
            <a:ln>
              <a:solidFill>
                <a:srgbClr val="7030A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972018" y="4149620"/>
              <a:ext cx="595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dirty="0" smtClean="0">
                  <a:solidFill>
                    <a:srgbClr val="7030A0"/>
                  </a:solidFill>
                </a:rPr>
                <a:t>1eV</a:t>
              </a:r>
              <a:endParaRPr lang="sv-FI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756918" y="4107964"/>
            <a:ext cx="595035" cy="1349450"/>
            <a:chOff x="5756918" y="4107964"/>
            <a:chExt cx="595035" cy="1349450"/>
          </a:xfrm>
        </p:grpSpPr>
        <p:cxnSp>
          <p:nvCxnSpPr>
            <p:cNvPr id="36" name="Straight Arrow Connector 35"/>
            <p:cNvCxnSpPr/>
            <p:nvPr/>
          </p:nvCxnSpPr>
          <p:spPr>
            <a:xfrm flipH="1">
              <a:off x="6034717" y="4107964"/>
              <a:ext cx="19719" cy="976654"/>
            </a:xfrm>
            <a:prstGeom prst="straightConnector1">
              <a:avLst/>
            </a:prstGeom>
            <a:ln>
              <a:solidFill>
                <a:srgbClr val="7030A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756918" y="5088082"/>
              <a:ext cx="595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dirty="0">
                  <a:solidFill>
                    <a:srgbClr val="7030A0"/>
                  </a:solidFill>
                </a:rPr>
                <a:t>2</a:t>
              </a:r>
              <a:r>
                <a:rPr lang="sv-FI" dirty="0" smtClean="0">
                  <a:solidFill>
                    <a:srgbClr val="7030A0"/>
                  </a:solidFill>
                </a:rPr>
                <a:t>eV</a:t>
              </a:r>
              <a:endParaRPr lang="sv-FI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351953" y="3733800"/>
            <a:ext cx="595035" cy="1723614"/>
            <a:chOff x="6351953" y="3733800"/>
            <a:chExt cx="595035" cy="1723614"/>
          </a:xfrm>
        </p:grpSpPr>
        <p:cxnSp>
          <p:nvCxnSpPr>
            <p:cNvPr id="38" name="Straight Arrow Connector 37"/>
            <p:cNvCxnSpPr/>
            <p:nvPr/>
          </p:nvCxnSpPr>
          <p:spPr>
            <a:xfrm>
              <a:off x="6622472" y="3733800"/>
              <a:ext cx="0" cy="1350818"/>
            </a:xfrm>
            <a:prstGeom prst="straightConnector1">
              <a:avLst/>
            </a:prstGeom>
            <a:ln>
              <a:solidFill>
                <a:srgbClr val="7030A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6351953" y="5088082"/>
              <a:ext cx="595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dirty="0">
                  <a:solidFill>
                    <a:srgbClr val="7030A0"/>
                  </a:solidFill>
                </a:rPr>
                <a:t>4</a:t>
              </a:r>
              <a:r>
                <a:rPr lang="sv-FI" dirty="0" smtClean="0">
                  <a:solidFill>
                    <a:srgbClr val="7030A0"/>
                  </a:solidFill>
                </a:rPr>
                <a:t>eV</a:t>
              </a:r>
              <a:endParaRPr lang="sv-FI" dirty="0">
                <a:solidFill>
                  <a:srgbClr val="7030A0"/>
                </a:solidFill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458670" y="3556382"/>
            <a:ext cx="35190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FI" sz="2400" dirty="0" smtClean="0">
                <a:solidFill>
                  <a:srgbClr val="00B050"/>
                </a:solidFill>
              </a:rPr>
              <a:t>Hur mycket energi exakt behövs för att excitera E1-&gt;E2?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58670" y="4994358"/>
            <a:ext cx="3331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FI" sz="2400" dirty="0" smtClean="0">
                <a:solidFill>
                  <a:srgbClr val="7030A0"/>
                </a:solidFill>
              </a:rPr>
              <a:t>Vilka fotonenergier är möjliga då E3 -&gt; E1?</a:t>
            </a:r>
            <a:endParaRPr lang="sv-FI" sz="2400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8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8" grpId="0"/>
      <p:bldP spid="4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153</Words>
  <Application>Microsoft Office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Theme</vt:lpstr>
      <vt:lpstr>Energinivåer i en atom</vt:lpstr>
      <vt:lpstr>Energinivådiagram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Energinivåer i en atom</dc:title>
  <dc:creator>Markus Norrby</dc:creator>
  <cp:lastModifiedBy>Markus Norrby</cp:lastModifiedBy>
  <cp:revision>8</cp:revision>
  <dcterms:created xsi:type="dcterms:W3CDTF">2011-10-30T19:28:26Z</dcterms:created>
  <dcterms:modified xsi:type="dcterms:W3CDTF">2012-10-22T08:17:35Z</dcterms:modified>
</cp:coreProperties>
</file>